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4.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5.xml" ContentType="application/vnd.ms-office.activeX+xml"/>
  <Override PartName="/ppt/notesSlides/notesSlide17.xml" ContentType="application/vnd.openxmlformats-officedocument.presentationml.notesSlide+xml"/>
  <Override PartName="/ppt/activeX/activeX6.xml" ContentType="application/vnd.ms-office.activeX+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530" r:id="rId1"/>
    <p:sldMasterId id="2147485545" r:id="rId2"/>
  </p:sldMasterIdLst>
  <p:notesMasterIdLst>
    <p:notesMasterId r:id="rId21"/>
  </p:notesMasterIdLst>
  <p:handoutMasterIdLst>
    <p:handoutMasterId r:id="rId22"/>
  </p:handoutMasterIdLst>
  <p:sldIdLst>
    <p:sldId id="430" r:id="rId3"/>
    <p:sldId id="528" r:id="rId4"/>
    <p:sldId id="484" r:id="rId5"/>
    <p:sldId id="485" r:id="rId6"/>
    <p:sldId id="486" r:id="rId7"/>
    <p:sldId id="487" r:id="rId8"/>
    <p:sldId id="488" r:id="rId9"/>
    <p:sldId id="489" r:id="rId10"/>
    <p:sldId id="491" r:id="rId11"/>
    <p:sldId id="492" r:id="rId12"/>
    <p:sldId id="493" r:id="rId13"/>
    <p:sldId id="494" r:id="rId14"/>
    <p:sldId id="495" r:id="rId15"/>
    <p:sldId id="497" r:id="rId16"/>
    <p:sldId id="498" r:id="rId17"/>
    <p:sldId id="499" r:id="rId18"/>
    <p:sldId id="501" r:id="rId19"/>
    <p:sldId id="502" r:id="rId20"/>
  </p:sldIdLst>
  <p:sldSz cx="9144000" cy="6858000" type="screen4x3"/>
  <p:notesSz cx="6858000" cy="9296400"/>
  <p:embeddedFontLst>
    <p:embeddedFont>
      <p:font typeface="Wingdings 2" panose="05020102010507070707" pitchFamily="18" charset="2"/>
      <p:regular r:id="rId23"/>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010066"/>
    <a:srgbClr val="BEDAF0"/>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57" autoAdjust="0"/>
  </p:normalViewPr>
  <p:slideViewPr>
    <p:cSldViewPr snapToGrid="0">
      <p:cViewPr>
        <p:scale>
          <a:sx n="85" d="100"/>
          <a:sy n="85" d="100"/>
        </p:scale>
        <p:origin x="618" y="156"/>
      </p:cViewPr>
      <p:guideLst>
        <p:guide orient="horz" pos="498"/>
        <p:guide orient="horz" pos="3876"/>
        <p:guide pos="5375"/>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F3B81D6-03CE-4B5E-9630-1EC8EE64938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A2773B5-1248-471F-B66F-87FB52B3D02D}" type="slidenum">
              <a:rPr lang="en-GB" altLang="en-US"/>
              <a:pPr/>
              <a:t>‹#›</a:t>
            </a:fld>
            <a:endParaRPr lang="en-GB" altLang="en-US"/>
          </a:p>
        </p:txBody>
      </p:sp>
      <p:sp>
        <p:nvSpPr>
          <p:cNvPr id="5" name="Rectangle 7">
            <a:extLst>
              <a:ext uri="{FF2B5EF4-FFF2-40B4-BE49-F238E27FC236}">
                <a16:creationId xmlns:a16="http://schemas.microsoft.com/office/drawing/2014/main" id="{4CB923B8-7253-4F60-A6E8-65F3907A327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926316A0-A764-42ED-A042-0E7BB7A062B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258501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C486C65-4358-4B3D-B24B-AEC821B9D35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74A814-9E49-4995-83C4-04F46E5DD29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B7C4CC1F-4F93-4F5D-BDAE-798FF2ED5C4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0421E0C-EA3F-4FD6-B0C2-84CE2097E8D5}" type="slidenum">
              <a:rPr lang="en-US" altLang="en-US"/>
              <a:pPr/>
              <a:t>‹#›</a:t>
            </a:fld>
            <a:endParaRPr lang="en-US" altLang="en-US"/>
          </a:p>
        </p:txBody>
      </p:sp>
      <p:sp>
        <p:nvSpPr>
          <p:cNvPr id="7" name="Rectangle 9">
            <a:extLst>
              <a:ext uri="{FF2B5EF4-FFF2-40B4-BE49-F238E27FC236}">
                <a16:creationId xmlns:a16="http://schemas.microsoft.com/office/drawing/2014/main" id="{00B38579-CEF1-4264-95B8-2DABF444588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8A3B6A0E-E1DE-486F-9AA5-3D5A6153536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3300061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CCC23DD-AE09-4E2D-8FD8-A62AA9C894D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39499EC-AD6A-46B9-AC96-034B2DDF9C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BBF009F-6649-4B85-9DAF-D496E77BEAC0}"/>
              </a:ext>
            </a:extLst>
          </p:cNvPr>
          <p:cNvSpPr>
            <a:spLocks noGrp="1"/>
          </p:cNvSpPr>
          <p:nvPr>
            <p:ph type="sldNum" sz="quarter" idx="10"/>
          </p:nvPr>
        </p:nvSpPr>
        <p:spPr/>
        <p:txBody>
          <a:bodyPr/>
          <a:lstStyle/>
          <a:p>
            <a:fld id="{50421E0C-EA3F-4FD6-B0C2-84CE2097E8D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B0A9F5E1-F4FB-4C4D-AA89-3FB85564C9E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D18776E4-98C0-4576-B85C-E3B0F4225F5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ideal transformer has no resistive or magnetic losses; therefore when AC is used, it is assumed that output voltage does not depend on frequency.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1A42F7-63D9-4A4C-91F6-A1C80EB601B5}"/>
              </a:ext>
            </a:extLst>
          </p:cNvPr>
          <p:cNvSpPr>
            <a:spLocks noGrp="1"/>
          </p:cNvSpPr>
          <p:nvPr>
            <p:ph type="sldNum" sz="quarter" idx="10"/>
          </p:nvPr>
        </p:nvSpPr>
        <p:spPr/>
        <p:txBody>
          <a:bodyPr/>
          <a:lstStyle/>
          <a:p>
            <a:fld id="{50421E0C-EA3F-4FD6-B0C2-84CE2097E8D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AF1272E5-207A-4508-92C5-5D96555F79B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A4D33DB-B310-4BF2-89D2-FF21C796017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the potential difference alternates because an alternating current is used.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856F7AF5-B3D3-43A8-A797-F263A75AA156}"/>
              </a:ext>
            </a:extLst>
          </p:cNvPr>
          <p:cNvSpPr>
            <a:spLocks noGrp="1"/>
          </p:cNvSpPr>
          <p:nvPr>
            <p:ph type="sldNum" sz="quarter" idx="10"/>
          </p:nvPr>
        </p:nvSpPr>
        <p:spPr/>
        <p:txBody>
          <a:bodyPr/>
          <a:lstStyle/>
          <a:p>
            <a:fld id="{50421E0C-EA3F-4FD6-B0C2-84CE2097E8D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D9D4B907-428E-4D67-B736-BAF1DB29CB2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B414889-4198-470B-A0C2-F4764CAFAE07}"/>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Remind students that the potential difference alternates because an alternating current is used.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2" name="Slide Number Placeholder 1">
            <a:extLst>
              <a:ext uri="{FF2B5EF4-FFF2-40B4-BE49-F238E27FC236}">
                <a16:creationId xmlns:a16="http://schemas.microsoft.com/office/drawing/2014/main" id="{7C978EE8-F458-477D-95EB-BBB30EA01C45}"/>
              </a:ext>
            </a:extLst>
          </p:cNvPr>
          <p:cNvSpPr>
            <a:spLocks noGrp="1"/>
          </p:cNvSpPr>
          <p:nvPr>
            <p:ph type="sldNum" sz="quarter" idx="10"/>
          </p:nvPr>
        </p:nvSpPr>
        <p:spPr/>
        <p:txBody>
          <a:bodyPr/>
          <a:lstStyle/>
          <a:p>
            <a:fld id="{50421E0C-EA3F-4FD6-B0C2-84CE2097E8D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AF018F70-3626-4EC8-A20B-EFF31B8068B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A274F5D-5E2C-4AE2-B823-74F2605F1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to check students’ understanding of transformer calculations. Students could work individually or in small groups, with mini-whiteboards used to convey the answers.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48C0EB23-4CC3-43D4-9D54-507E657B4989}"/>
              </a:ext>
            </a:extLst>
          </p:cNvPr>
          <p:cNvSpPr>
            <a:spLocks noGrp="1"/>
          </p:cNvSpPr>
          <p:nvPr>
            <p:ph type="sldNum" sz="quarter" idx="10"/>
          </p:nvPr>
        </p:nvSpPr>
        <p:spPr/>
        <p:txBody>
          <a:bodyPr/>
          <a:lstStyle/>
          <a:p>
            <a:fld id="{50421E0C-EA3F-4FD6-B0C2-84CE2097E8D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Image Placeholder 1">
            <a:extLst>
              <a:ext uri="{FF2B5EF4-FFF2-40B4-BE49-F238E27FC236}">
                <a16:creationId xmlns:a16="http://schemas.microsoft.com/office/drawing/2014/main" id="{5D996EDF-7D9B-4A46-9596-84E3AF4D6A5B}"/>
              </a:ext>
            </a:extLst>
          </p:cNvPr>
          <p:cNvSpPr>
            <a:spLocks noGrp="1" noRot="1" noChangeAspect="1" noTextEdit="1"/>
          </p:cNvSpPr>
          <p:nvPr>
            <p:ph type="sldImg"/>
          </p:nvPr>
        </p:nvSpPr>
        <p:spPr>
          <a:ln/>
        </p:spPr>
      </p:sp>
      <p:sp>
        <p:nvSpPr>
          <p:cNvPr id="50180" name="Notes Placeholder 2">
            <a:extLst>
              <a:ext uri="{FF2B5EF4-FFF2-40B4-BE49-F238E27FC236}">
                <a16:creationId xmlns:a16="http://schemas.microsoft.com/office/drawing/2014/main" id="{86F54294-C3E2-4C49-A72A-0B53599F9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Power in is only equal to power out in a transformer that is 100% efficient.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AC8CB99-A034-498B-9A7C-EBA4447B41BE}"/>
              </a:ext>
            </a:extLst>
          </p:cNvPr>
          <p:cNvSpPr>
            <a:spLocks noGrp="1"/>
          </p:cNvSpPr>
          <p:nvPr>
            <p:ph type="sldNum" sz="quarter" idx="10"/>
          </p:nvPr>
        </p:nvSpPr>
        <p:spPr/>
        <p:txBody>
          <a:bodyPr/>
          <a:lstStyle/>
          <a:p>
            <a:fld id="{50421E0C-EA3F-4FD6-B0C2-84CE2097E8D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Image Placeholder 1">
            <a:extLst>
              <a:ext uri="{FF2B5EF4-FFF2-40B4-BE49-F238E27FC236}">
                <a16:creationId xmlns:a16="http://schemas.microsoft.com/office/drawing/2014/main" id="{29D3C15B-C285-4DB5-8654-8AF745324F3E}"/>
              </a:ext>
            </a:extLst>
          </p:cNvPr>
          <p:cNvSpPr>
            <a:spLocks noGrp="1" noRot="1" noChangeAspect="1" noTextEdit="1"/>
          </p:cNvSpPr>
          <p:nvPr>
            <p:ph type="sldImg"/>
          </p:nvPr>
        </p:nvSpPr>
        <p:spPr>
          <a:ln/>
        </p:spPr>
      </p:sp>
      <p:sp>
        <p:nvSpPr>
          <p:cNvPr id="51204" name="Notes Placeholder 2">
            <a:extLst>
              <a:ext uri="{FF2B5EF4-FFF2-40B4-BE49-F238E27FC236}">
                <a16:creationId xmlns:a16="http://schemas.microsoft.com/office/drawing/2014/main" id="{3FB89D97-321A-4696-BBD7-525A27795AEB}"/>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3103FCF7-4F51-4FC2-8F8C-17761A8EAAAD}"/>
              </a:ext>
            </a:extLst>
          </p:cNvPr>
          <p:cNvSpPr>
            <a:spLocks noGrp="1"/>
          </p:cNvSpPr>
          <p:nvPr>
            <p:ph type="sldNum" sz="quarter" idx="10"/>
          </p:nvPr>
        </p:nvSpPr>
        <p:spPr/>
        <p:txBody>
          <a:bodyPr/>
          <a:lstStyle/>
          <a:p>
            <a:fld id="{50421E0C-EA3F-4FD6-B0C2-84CE2097E8D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Image Placeholder 1">
            <a:extLst>
              <a:ext uri="{FF2B5EF4-FFF2-40B4-BE49-F238E27FC236}">
                <a16:creationId xmlns:a16="http://schemas.microsoft.com/office/drawing/2014/main" id="{D94E8F73-D7A9-449A-B7A3-FFED874D4A61}"/>
              </a:ext>
            </a:extLst>
          </p:cNvPr>
          <p:cNvSpPr>
            <a:spLocks noGrp="1" noRot="1" noChangeAspect="1" noTextEdit="1"/>
          </p:cNvSpPr>
          <p:nvPr>
            <p:ph type="sldImg"/>
          </p:nvPr>
        </p:nvSpPr>
        <p:spPr>
          <a:ln/>
        </p:spPr>
      </p:sp>
      <p:sp>
        <p:nvSpPr>
          <p:cNvPr id="52228" name="Notes Placeholder 2">
            <a:extLst>
              <a:ext uri="{FF2B5EF4-FFF2-40B4-BE49-F238E27FC236}">
                <a16:creationId xmlns:a16="http://schemas.microsoft.com/office/drawing/2014/main" id="{17D10EA8-ACD5-4CEC-A90B-3528338C82C1}"/>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To minimize power loss, the current should be as low as possible. A transformer changes the current (as shown by the equation </a:t>
            </a:r>
            <a:r>
              <a:rPr lang="en-GB" altLang="en-US" dirty="0" err="1">
                <a:latin typeface="Arial" panose="020B0604020202020204" pitchFamily="34" charset="0"/>
                <a:cs typeface="Arial" panose="020B0604020202020204" pitchFamily="34" charset="0"/>
              </a:rPr>
              <a:t>V</a:t>
            </a:r>
            <a:r>
              <a:rPr lang="en-GB" altLang="en-US" baseline="-25000" dirty="0" err="1">
                <a:latin typeface="Arial" panose="020B0604020202020204" pitchFamily="34" charset="0"/>
                <a:cs typeface="Arial" panose="020B0604020202020204" pitchFamily="34" charset="0"/>
              </a:rPr>
              <a:t>p</a:t>
            </a:r>
            <a:r>
              <a:rPr lang="en-GB" altLang="en-US" dirty="0" err="1">
                <a:latin typeface="Arial" panose="020B0604020202020204" pitchFamily="34" charset="0"/>
                <a:cs typeface="Arial" panose="020B0604020202020204" pitchFamily="34" charset="0"/>
              </a:rPr>
              <a:t>I</a:t>
            </a:r>
            <a:r>
              <a:rPr lang="en-GB" altLang="en-US" baseline="-25000" dirty="0" err="1">
                <a:latin typeface="Arial" panose="020B0604020202020204" pitchFamily="34" charset="0"/>
                <a:cs typeface="Arial" panose="020B0604020202020204" pitchFamily="34" charset="0"/>
              </a:rPr>
              <a:t>p</a:t>
            </a:r>
            <a:r>
              <a:rPr lang="en-GB" altLang="en-US" dirty="0">
                <a:latin typeface="Arial" panose="020B0604020202020204" pitchFamily="34" charset="0"/>
                <a:cs typeface="Arial" panose="020B0604020202020204" pitchFamily="34" charset="0"/>
              </a:rPr>
              <a:t> = </a:t>
            </a:r>
            <a:r>
              <a:rPr lang="en-GB" altLang="en-US" dirty="0" err="1">
                <a:latin typeface="Arial" panose="020B0604020202020204" pitchFamily="34" charset="0"/>
                <a:cs typeface="Arial" panose="020B0604020202020204" pitchFamily="34" charset="0"/>
              </a:rPr>
              <a:t>V</a:t>
            </a:r>
            <a:r>
              <a:rPr lang="en-GB" altLang="en-US" baseline="-25000" dirty="0" err="1">
                <a:latin typeface="Arial" panose="020B0604020202020204" pitchFamily="34" charset="0"/>
                <a:cs typeface="Arial" panose="020B0604020202020204" pitchFamily="34" charset="0"/>
              </a:rPr>
              <a:t>s</a:t>
            </a:r>
            <a:r>
              <a:rPr lang="en-GB" altLang="en-US" dirty="0" err="1">
                <a:latin typeface="Arial" panose="020B0604020202020204" pitchFamily="34" charset="0"/>
                <a:cs typeface="Arial" panose="020B0604020202020204" pitchFamily="34" charset="0"/>
              </a:rPr>
              <a:t>I</a:t>
            </a:r>
            <a:r>
              <a:rPr lang="en-GB" altLang="en-US" baseline="-25000" dirty="0" err="1">
                <a:latin typeface="Arial" panose="020B0604020202020204" pitchFamily="34" charset="0"/>
                <a:cs typeface="Arial" panose="020B0604020202020204" pitchFamily="34" charset="0"/>
              </a:rPr>
              <a:t>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44058E4-EAD6-4785-90F7-57C855769261}"/>
              </a:ext>
            </a:extLst>
          </p:cNvPr>
          <p:cNvSpPr>
            <a:spLocks noGrp="1"/>
          </p:cNvSpPr>
          <p:nvPr>
            <p:ph type="sldNum" sz="quarter" idx="10"/>
          </p:nvPr>
        </p:nvSpPr>
        <p:spPr/>
        <p:txBody>
          <a:bodyPr/>
          <a:lstStyle/>
          <a:p>
            <a:fld id="{50421E0C-EA3F-4FD6-B0C2-84CE2097E8D5}"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Image Placeholder 1">
            <a:extLst>
              <a:ext uri="{FF2B5EF4-FFF2-40B4-BE49-F238E27FC236}">
                <a16:creationId xmlns:a16="http://schemas.microsoft.com/office/drawing/2014/main" id="{9A9BEE4E-1ABD-4B4C-B28A-36B8F02C2344}"/>
              </a:ext>
            </a:extLst>
          </p:cNvPr>
          <p:cNvSpPr>
            <a:spLocks noGrp="1" noRot="1" noChangeAspect="1" noTextEdit="1"/>
          </p:cNvSpPr>
          <p:nvPr>
            <p:ph type="sldImg"/>
          </p:nvPr>
        </p:nvSpPr>
        <p:spPr>
          <a:ln/>
        </p:spPr>
      </p:sp>
      <p:sp>
        <p:nvSpPr>
          <p:cNvPr id="54276" name="Notes Placeholder 2">
            <a:extLst>
              <a:ext uri="{FF2B5EF4-FFF2-40B4-BE49-F238E27FC236}">
                <a16:creationId xmlns:a16="http://schemas.microsoft.com/office/drawing/2014/main" id="{52AB0E5E-DB48-4116-BAF3-B7D696C97C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quiz could be used as an introductory activity on electricity distribution.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green = true) to vote on the statements shown. To stretch students, they could be asked to explain their voting.</a:t>
            </a:r>
          </a:p>
        </p:txBody>
      </p:sp>
      <p:sp>
        <p:nvSpPr>
          <p:cNvPr id="2" name="Slide Number Placeholder 1">
            <a:extLst>
              <a:ext uri="{FF2B5EF4-FFF2-40B4-BE49-F238E27FC236}">
                <a16:creationId xmlns:a16="http://schemas.microsoft.com/office/drawing/2014/main" id="{B1DECCDF-1C46-44F5-9557-3815B9CA50C6}"/>
              </a:ext>
            </a:extLst>
          </p:cNvPr>
          <p:cNvSpPr>
            <a:spLocks noGrp="1"/>
          </p:cNvSpPr>
          <p:nvPr>
            <p:ph type="sldNum" sz="quarter" idx="10"/>
          </p:nvPr>
        </p:nvSpPr>
        <p:spPr/>
        <p:txBody>
          <a:bodyPr/>
          <a:lstStyle/>
          <a:p>
            <a:fld id="{50421E0C-EA3F-4FD6-B0C2-84CE2097E8D5}"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Image Placeholder 1">
            <a:extLst>
              <a:ext uri="{FF2B5EF4-FFF2-40B4-BE49-F238E27FC236}">
                <a16:creationId xmlns:a16="http://schemas.microsoft.com/office/drawing/2014/main" id="{48DB0166-18CA-445C-9BBB-2A1B4ACBABEC}"/>
              </a:ext>
            </a:extLst>
          </p:cNvPr>
          <p:cNvSpPr>
            <a:spLocks noGrp="1" noRot="1" noChangeAspect="1" noTextEdit="1"/>
          </p:cNvSpPr>
          <p:nvPr>
            <p:ph type="sldImg"/>
          </p:nvPr>
        </p:nvSpPr>
        <p:spPr>
          <a:ln/>
        </p:spPr>
      </p:sp>
      <p:sp>
        <p:nvSpPr>
          <p:cNvPr id="55300" name="Notes Placeholder 2">
            <a:extLst>
              <a:ext uri="{FF2B5EF4-FFF2-40B4-BE49-F238E27FC236}">
                <a16:creationId xmlns:a16="http://schemas.microsoft.com/office/drawing/2014/main" id="{2A0BA55C-32DA-450A-9306-3C1266B28E13}"/>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8BF7A41C-0789-43C9-BD32-B2ECC3488E58}"/>
              </a:ext>
            </a:extLst>
          </p:cNvPr>
          <p:cNvSpPr>
            <a:spLocks noGrp="1"/>
          </p:cNvSpPr>
          <p:nvPr>
            <p:ph type="sldNum" sz="quarter" idx="10"/>
          </p:nvPr>
        </p:nvSpPr>
        <p:spPr/>
        <p:txBody>
          <a:bodyPr/>
          <a:lstStyle/>
          <a:p>
            <a:fld id="{50421E0C-EA3F-4FD6-B0C2-84CE2097E8D5}"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8349D731-E300-4C4F-A561-F0F6F8C5AC7B}"/>
              </a:ext>
            </a:extLst>
          </p:cNvPr>
          <p:cNvSpPr>
            <a:spLocks noGrp="1"/>
          </p:cNvSpPr>
          <p:nvPr>
            <p:ph type="sldNum" sz="quarter" idx="10"/>
          </p:nvPr>
        </p:nvSpPr>
        <p:spPr/>
        <p:txBody>
          <a:bodyPr/>
          <a:lstStyle/>
          <a:p>
            <a:fld id="{50421E0C-EA3F-4FD6-B0C2-84CE2097E8D5}" type="slidenum">
              <a:rPr lang="en-US" altLang="en-US" smtClean="0"/>
              <a:pPr/>
              <a:t>2</a:t>
            </a:fld>
            <a:endParaRPr lang="en-US" altLang="en-US"/>
          </a:p>
        </p:txBody>
      </p:sp>
    </p:spTree>
    <p:extLst>
      <p:ext uri="{BB962C8B-B14F-4D97-AF65-F5344CB8AC3E}">
        <p14:creationId xmlns:p14="http://schemas.microsoft.com/office/powerpoint/2010/main" val="338656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2673D78B-D80B-4941-B6B6-62DEAF31C0EE}"/>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7801E23-D7CE-4DD4-9DBB-855A53FB6EE8}"/>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In the experiment, a current is induced in the second circuit when the first circuit is switching on or off. In order for power to be transferred continuously between two circuits, the current in the first circuit must be changing continuously. This can be achieved by using an alternating current.</a:t>
            </a:r>
          </a:p>
          <a:p>
            <a:pPr eaLnBrk="1" hangingPunct="1">
              <a:spcBef>
                <a:spcPts val="432"/>
              </a:spcBef>
            </a:pP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In order for as much power to be transferred as possible, the two circuits must be as closely magnetically linked as possible. This can be achieved by winding the two circuits into tight coils around an iron core. This is how a transformer works.</a:t>
            </a:r>
          </a:p>
          <a:p>
            <a:pPr eaLnBrk="1" hangingPunct="1">
              <a:spcBef>
                <a:spcPts val="432"/>
              </a:spcBef>
            </a:pPr>
            <a:endParaRPr lang="en-GB" altLang="en-US" dirty="0">
              <a:latin typeface="Arial" panose="020B0604020202020204" pitchFamily="34" charset="0"/>
            </a:endParaRPr>
          </a:p>
          <a:p>
            <a:pPr eaLnBrk="1" hangingPunct="1">
              <a:spcBef>
                <a:spcPts val="432"/>
              </a:spcBef>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Transformers</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9E3B473C-2726-4332-8F51-75BF9CFE4A56}"/>
              </a:ext>
            </a:extLst>
          </p:cNvPr>
          <p:cNvSpPr>
            <a:spLocks noGrp="1"/>
          </p:cNvSpPr>
          <p:nvPr>
            <p:ph type="sldNum" sz="quarter" idx="10"/>
          </p:nvPr>
        </p:nvSpPr>
        <p:spPr/>
        <p:txBody>
          <a:bodyPr/>
          <a:lstStyle/>
          <a:p>
            <a:fld id="{50421E0C-EA3F-4FD6-B0C2-84CE2097E8D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A6C56423-AD40-4A21-B84A-B8E4BF15536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0ADEE03-DE69-4E41-8AA5-5753E819A4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BB143D2-67EE-4295-9BA0-462AD1CEABBB}"/>
              </a:ext>
            </a:extLst>
          </p:cNvPr>
          <p:cNvSpPr>
            <a:spLocks noGrp="1"/>
          </p:cNvSpPr>
          <p:nvPr>
            <p:ph type="sldNum" sz="quarter" idx="10"/>
          </p:nvPr>
        </p:nvSpPr>
        <p:spPr/>
        <p:txBody>
          <a:bodyPr/>
          <a:lstStyle/>
          <a:p>
            <a:fld id="{50421E0C-EA3F-4FD6-B0C2-84CE2097E8D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Image Placeholder 1">
            <a:extLst>
              <a:ext uri="{FF2B5EF4-FFF2-40B4-BE49-F238E27FC236}">
                <a16:creationId xmlns:a16="http://schemas.microsoft.com/office/drawing/2014/main" id="{7A72A07F-C7C3-4B3A-ADAE-0CCB5F153B78}"/>
              </a:ext>
            </a:extLst>
          </p:cNvPr>
          <p:cNvSpPr>
            <a:spLocks noGrp="1" noRot="1" noChangeAspect="1" noTextEdit="1"/>
          </p:cNvSpPr>
          <p:nvPr>
            <p:ph type="sldImg"/>
          </p:nvPr>
        </p:nvSpPr>
        <p:spPr>
          <a:ln/>
        </p:spPr>
      </p:sp>
      <p:sp>
        <p:nvSpPr>
          <p:cNvPr id="38916" name="Notes Placeholder 2">
            <a:extLst>
              <a:ext uri="{FF2B5EF4-FFF2-40B4-BE49-F238E27FC236}">
                <a16:creationId xmlns:a16="http://schemas.microsoft.com/office/drawing/2014/main" id="{0D569615-778A-41C8-926C-79C20EDB0AE2}"/>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alternating current would cause both the magnetic field and the potential difference to change direction.</a:t>
            </a:r>
          </a:p>
          <a:p>
            <a:endParaRPr lang="en-GB" altLang="en-US" b="1" i="1" dirty="0">
              <a:latin typeface="Arial" panose="020B0604020202020204" pitchFamily="34" charset="0"/>
            </a:endParaRPr>
          </a:p>
          <a:p>
            <a:r>
              <a:rPr lang="en-GB" altLang="en-US" dirty="0">
                <a:latin typeface="Arial" panose="020B0604020202020204" pitchFamily="34" charset="0"/>
              </a:rPr>
              <a:t>For more information about how a current-carrying wire generates a magnetic field, please refer to the </a:t>
            </a:r>
            <a:r>
              <a:rPr lang="en-GB" altLang="en-US" i="1" dirty="0">
                <a:latin typeface="Arial" panose="020B0604020202020204" pitchFamily="34" charset="0"/>
              </a:rPr>
              <a:t>Electromagnetism </a:t>
            </a:r>
            <a:r>
              <a:rPr lang="en-GB" altLang="en-US" dirty="0">
                <a:latin typeface="Arial" panose="020B0604020202020204" pitchFamily="34" charset="0"/>
              </a:rPr>
              <a:t>presentation.</a:t>
            </a:r>
          </a:p>
          <a:p>
            <a:endParaRPr lang="en-GB" altLang="en-US" i="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C658935C-CEC1-4F7F-B297-73D2F61F7CDD}"/>
              </a:ext>
            </a:extLst>
          </p:cNvPr>
          <p:cNvSpPr>
            <a:spLocks noGrp="1"/>
          </p:cNvSpPr>
          <p:nvPr>
            <p:ph type="sldNum" sz="quarter" idx="10"/>
          </p:nvPr>
        </p:nvSpPr>
        <p:spPr/>
        <p:txBody>
          <a:bodyPr/>
          <a:lstStyle/>
          <a:p>
            <a:fld id="{50421E0C-EA3F-4FD6-B0C2-84CE2097E8D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a:extLst>
              <a:ext uri="{FF2B5EF4-FFF2-40B4-BE49-F238E27FC236}">
                <a16:creationId xmlns:a16="http://schemas.microsoft.com/office/drawing/2014/main" id="{94F30C68-F0F5-4660-9631-06D0A47956B6}"/>
              </a:ext>
            </a:extLst>
          </p:cNvPr>
          <p:cNvSpPr>
            <a:spLocks noGrp="1" noRot="1" noChangeAspect="1" noTextEdit="1"/>
          </p:cNvSpPr>
          <p:nvPr>
            <p:ph type="sldImg"/>
          </p:nvPr>
        </p:nvSpPr>
        <p:spPr>
          <a:ln/>
        </p:spPr>
      </p:sp>
      <p:sp>
        <p:nvSpPr>
          <p:cNvPr id="39940" name="Notes Placeholder 2">
            <a:extLst>
              <a:ext uri="{FF2B5EF4-FFF2-40B4-BE49-F238E27FC236}">
                <a16:creationId xmlns:a16="http://schemas.microsoft.com/office/drawing/2014/main" id="{F430C6C9-2930-4E9D-9B0E-6A1F1E12B127}"/>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electromagnetic induction, please refer to the </a:t>
            </a:r>
            <a:r>
              <a:rPr lang="en-GB" altLang="en-US" i="1" dirty="0" err="1">
                <a:latin typeface="Arial" panose="020B0604020202020204" pitchFamily="34" charset="0"/>
              </a:rPr>
              <a:t>The</a:t>
            </a:r>
            <a:r>
              <a:rPr lang="en-GB" altLang="en-US" i="1" dirty="0">
                <a:latin typeface="Arial" panose="020B0604020202020204" pitchFamily="34" charset="0"/>
              </a:rPr>
              <a:t> Generator Effect </a:t>
            </a:r>
            <a:r>
              <a:rPr lang="en-GB" altLang="en-US" dirty="0">
                <a:latin typeface="Arial" panose="020B0604020202020204" pitchFamily="34" charset="0"/>
              </a:rPr>
              <a:t>presentation.</a:t>
            </a:r>
          </a:p>
          <a:p>
            <a:endParaRPr lang="en-GB" altLang="en-US" i="1"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710B993-EC1A-43B9-88D3-EBC169BE0086}"/>
              </a:ext>
            </a:extLst>
          </p:cNvPr>
          <p:cNvSpPr>
            <a:spLocks noGrp="1"/>
          </p:cNvSpPr>
          <p:nvPr>
            <p:ph type="sldNum" sz="quarter" idx="10"/>
          </p:nvPr>
        </p:nvSpPr>
        <p:spPr/>
        <p:txBody>
          <a:bodyPr/>
          <a:lstStyle/>
          <a:p>
            <a:fld id="{50421E0C-EA3F-4FD6-B0C2-84CE2097E8D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a:extLst>
              <a:ext uri="{FF2B5EF4-FFF2-40B4-BE49-F238E27FC236}">
                <a16:creationId xmlns:a16="http://schemas.microsoft.com/office/drawing/2014/main" id="{E42B18FA-14F7-4D47-9D5B-D1757CF37E78}"/>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E3765BA2-8B08-46E1-B603-FE18CA89EA93}"/>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drop down activity could be used as an introductory or summary exercise on transformers. </a:t>
            </a:r>
          </a:p>
        </p:txBody>
      </p:sp>
      <p:sp>
        <p:nvSpPr>
          <p:cNvPr id="2" name="Slide Number Placeholder 1">
            <a:extLst>
              <a:ext uri="{FF2B5EF4-FFF2-40B4-BE49-F238E27FC236}">
                <a16:creationId xmlns:a16="http://schemas.microsoft.com/office/drawing/2014/main" id="{A9258663-111D-49B9-A5E0-E5584821BB59}"/>
              </a:ext>
            </a:extLst>
          </p:cNvPr>
          <p:cNvSpPr>
            <a:spLocks noGrp="1"/>
          </p:cNvSpPr>
          <p:nvPr>
            <p:ph type="sldNum" sz="quarter" idx="10"/>
          </p:nvPr>
        </p:nvSpPr>
        <p:spPr/>
        <p:txBody>
          <a:bodyPr/>
          <a:lstStyle/>
          <a:p>
            <a:fld id="{50421E0C-EA3F-4FD6-B0C2-84CE2097E8D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3A67D5CB-8076-44E3-9D2C-0D3B7A9C40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DDDF58A-63BC-42D4-B467-BCF58BC56C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virtual experiment illustrates how the output of a transformer is affected by input voltage, current type, frequency and number of turns on the secondary coil. This activity could be used as a precursor to running a practical in the lab, or as a summary exercise.</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Students are not required to know how frequency affects output voltage; however, in the lab and in this practical, they may observe that output voltage decreases as frequency decreases. What they are required to know is that transformers cannot transfer power between coils with DC. Since DC can be considered AC with frequency 0 Hz, explain that as frequency decreases, it behaves more like DC and therefore transfers less power. This observation can be used to suggest why high frequency switch mode transformers are able to transfer power more efficiently.</a:t>
            </a:r>
          </a:p>
        </p:txBody>
      </p:sp>
      <p:sp>
        <p:nvSpPr>
          <p:cNvPr id="2" name="Slide Number Placeholder 1">
            <a:extLst>
              <a:ext uri="{FF2B5EF4-FFF2-40B4-BE49-F238E27FC236}">
                <a16:creationId xmlns:a16="http://schemas.microsoft.com/office/drawing/2014/main" id="{474132BF-9446-4A1D-B3D7-D62A62B811C3}"/>
              </a:ext>
            </a:extLst>
          </p:cNvPr>
          <p:cNvSpPr>
            <a:spLocks noGrp="1"/>
          </p:cNvSpPr>
          <p:nvPr>
            <p:ph type="sldNum" sz="quarter" idx="10"/>
          </p:nvPr>
        </p:nvSpPr>
        <p:spPr/>
        <p:txBody>
          <a:bodyPr/>
          <a:lstStyle/>
          <a:p>
            <a:fld id="{50421E0C-EA3F-4FD6-B0C2-84CE2097E8D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D805BB9-C893-4129-85D8-CB248BDB97F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7FC3586-777F-45C6-B26F-F50C48ED5F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C9BE4A-3451-44EF-B590-06F3340DE7BE}"/>
              </a:ext>
            </a:extLst>
          </p:cNvPr>
          <p:cNvSpPr>
            <a:spLocks noGrp="1"/>
          </p:cNvSpPr>
          <p:nvPr>
            <p:ph type="sldNum" sz="quarter" idx="10"/>
          </p:nvPr>
        </p:nvSpPr>
        <p:spPr/>
        <p:txBody>
          <a:bodyPr/>
          <a:lstStyle/>
          <a:p>
            <a:fld id="{50421E0C-EA3F-4FD6-B0C2-84CE2097E8D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85089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834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9998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01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204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66791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8405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575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326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781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071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731756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6881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9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526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4128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5851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2789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26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1530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2789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8633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760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0622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49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739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095603733"/>
      </p:ext>
    </p:extLst>
  </p:cSld>
  <p:clrMap bg1="lt1" tx1="dk1" bg2="lt2" tx2="dk2" accent1="accent1" accent2="accent2" accent3="accent3" accent4="accent4" accent5="accent5" accent6="accent6" hlink="hlink" folHlink="folHlink"/>
  <p:sldLayoutIdLst>
    <p:sldLayoutId id="2147485531" r:id="rId1"/>
    <p:sldLayoutId id="2147485532" r:id="rId2"/>
    <p:sldLayoutId id="2147485533" r:id="rId3"/>
    <p:sldLayoutId id="2147485534" r:id="rId4"/>
    <p:sldLayoutId id="2147485535" r:id="rId5"/>
    <p:sldLayoutId id="2147485536" r:id="rId6"/>
    <p:sldLayoutId id="2147485537" r:id="rId7"/>
    <p:sldLayoutId id="2147485538" r:id="rId8"/>
    <p:sldLayoutId id="2147485539" r:id="rId9"/>
    <p:sldLayoutId id="2147485540" r:id="rId10"/>
    <p:sldLayoutId id="2147485541" r:id="rId11"/>
    <p:sldLayoutId id="2147485542" r:id="rId12"/>
    <p:sldLayoutId id="2147485543" r:id="rId13"/>
    <p:sldLayoutId id="214748554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1091832016"/>
      </p:ext>
    </p:extLst>
  </p:cSld>
  <p:clrMap bg1="lt1" tx1="dk1" bg2="lt2" tx2="dk2" accent1="accent1" accent2="accent2" accent3="accent3" accent4="accent4" accent5="accent5" accent6="accent6" hlink="hlink" folHlink="folHlink"/>
  <p:sldLayoutIdLst>
    <p:sldLayoutId id="2147485546" r:id="rId1"/>
    <p:sldLayoutId id="2147485547" r:id="rId2"/>
    <p:sldLayoutId id="2147485548" r:id="rId3"/>
    <p:sldLayoutId id="2147485549" r:id="rId4"/>
    <p:sldLayoutId id="2147485550" r:id="rId5"/>
    <p:sldLayoutId id="2147485551" r:id="rId6"/>
    <p:sldLayoutId id="2147485552" r:id="rId7"/>
    <p:sldLayoutId id="2147485553" r:id="rId8"/>
    <p:sldLayoutId id="2147485554" r:id="rId9"/>
    <p:sldLayoutId id="2147485555" r:id="rId10"/>
    <p:sldLayoutId id="2147485556" r:id="rId11"/>
    <p:sldLayoutId id="214748555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13.xm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7.xml"/><Relationship Id="rId9" Type="http://schemas.openxmlformats.org/officeDocument/2006/relationships/image" Target="../media/image8.wmf"/></Relationships>
</file>

<file path=ppt/slides/_rels/slide1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3.xm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8.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75CF58DB-B8F0-466E-B017-6026C58914D6}"/>
              </a:ext>
            </a:extLst>
          </p:cNvPr>
          <p:cNvSpPr>
            <a:spLocks noGrp="1"/>
          </p:cNvSpPr>
          <p:nvPr>
            <p:ph type="title"/>
          </p:nvPr>
        </p:nvSpPr>
        <p:spPr>
          <a:xfrm>
            <a:off x="3510844" y="1187865"/>
            <a:ext cx="4710210" cy="3110670"/>
          </a:xfrm>
        </p:spPr>
        <p:txBody>
          <a:bodyPr/>
          <a:lstStyle/>
          <a:p>
            <a:r>
              <a:rPr lang="en-GB" altLang="en-US" dirty="0"/>
              <a:t>Transformers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AutoShape 2">
            <a:extLst>
              <a:ext uri="{FF2B5EF4-FFF2-40B4-BE49-F238E27FC236}">
                <a16:creationId xmlns:a16="http://schemas.microsoft.com/office/drawing/2014/main" id="{E6483A4A-5E40-4882-83F5-BDE4016A3466}"/>
              </a:ext>
            </a:extLst>
          </p:cNvPr>
          <p:cNvSpPr>
            <a:spLocks noChangeArrowheads="1"/>
          </p:cNvSpPr>
          <p:nvPr/>
        </p:nvSpPr>
        <p:spPr bwMode="auto">
          <a:xfrm>
            <a:off x="827088" y="4191000"/>
            <a:ext cx="6805612" cy="1008063"/>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3" name="Rectangle 3">
            <a:extLst>
              <a:ext uri="{FF2B5EF4-FFF2-40B4-BE49-F238E27FC236}">
                <a16:creationId xmlns:a16="http://schemas.microsoft.com/office/drawing/2014/main" id="{1227EB13-18D6-42B9-B5E0-335D5444E49C}"/>
              </a:ext>
            </a:extLst>
          </p:cNvPr>
          <p:cNvSpPr>
            <a:spLocks noGrp="1" noChangeArrowheads="1"/>
          </p:cNvSpPr>
          <p:nvPr>
            <p:ph type="title"/>
          </p:nvPr>
        </p:nvSpPr>
        <p:spPr>
          <a:noFill/>
        </p:spPr>
        <p:txBody>
          <a:bodyPr/>
          <a:lstStyle/>
          <a:p>
            <a:r>
              <a:rPr lang="en-GB" altLang="en-US"/>
              <a:t>Properties of transformers</a:t>
            </a:r>
          </a:p>
        </p:txBody>
      </p:sp>
      <p:sp>
        <p:nvSpPr>
          <p:cNvPr id="25604" name="Text Box 4">
            <a:extLst>
              <a:ext uri="{FF2B5EF4-FFF2-40B4-BE49-F238E27FC236}">
                <a16:creationId xmlns:a16="http://schemas.microsoft.com/office/drawing/2014/main" id="{149C9AE5-15CE-49EC-9A3F-4EC84CF02C89}"/>
              </a:ext>
            </a:extLst>
          </p:cNvPr>
          <p:cNvSpPr txBox="1">
            <a:spLocks noChangeArrowheads="1"/>
          </p:cNvSpPr>
          <p:nvPr/>
        </p:nvSpPr>
        <p:spPr bwMode="auto">
          <a:xfrm>
            <a:off x="354013" y="792163"/>
            <a:ext cx="864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Transformers transfer power between circuits. The design of </a:t>
            </a:r>
            <a:br>
              <a:rPr lang="en-GB" altLang="en-US">
                <a:solidFill>
                  <a:srgbClr val="010066"/>
                </a:solidFill>
              </a:rPr>
            </a:br>
            <a:r>
              <a:rPr lang="en-GB" altLang="en-US">
                <a:solidFill>
                  <a:srgbClr val="010066"/>
                </a:solidFill>
              </a:rPr>
              <a:t>a transformer determines the characteristics of the electricity flowing in its secondary circuit. </a:t>
            </a:r>
          </a:p>
        </p:txBody>
      </p:sp>
      <p:sp>
        <p:nvSpPr>
          <p:cNvPr id="395269" name="Text Box 5">
            <a:extLst>
              <a:ext uri="{FF2B5EF4-FFF2-40B4-BE49-F238E27FC236}">
                <a16:creationId xmlns:a16="http://schemas.microsoft.com/office/drawing/2014/main" id="{BC66ECF8-6C12-4274-A28A-FD965AF8968F}"/>
              </a:ext>
            </a:extLst>
          </p:cNvPr>
          <p:cNvSpPr txBox="1">
            <a:spLocks noChangeArrowheads="1"/>
          </p:cNvSpPr>
          <p:nvPr/>
        </p:nvSpPr>
        <p:spPr bwMode="auto">
          <a:xfrm>
            <a:off x="354013" y="2005013"/>
            <a:ext cx="864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
            </a:r>
            <a:r>
              <a:rPr lang="en-GB" altLang="en-US" b="1">
                <a:solidFill>
                  <a:srgbClr val="010066"/>
                </a:solidFill>
              </a:rPr>
              <a:t>frequency</a:t>
            </a:r>
            <a:r>
              <a:rPr lang="en-GB" altLang="en-US">
                <a:solidFill>
                  <a:srgbClr val="010066"/>
                </a:solidFill>
              </a:rPr>
              <a:t> of the alternating current in the secondary circuit matches the primary circuit, but what about potential difference?</a:t>
            </a:r>
          </a:p>
        </p:txBody>
      </p:sp>
      <p:sp>
        <p:nvSpPr>
          <p:cNvPr id="395270" name="Text Box 6">
            <a:extLst>
              <a:ext uri="{FF2B5EF4-FFF2-40B4-BE49-F238E27FC236}">
                <a16:creationId xmlns:a16="http://schemas.microsoft.com/office/drawing/2014/main" id="{4E7060BA-D0A5-4E67-ABBB-EE9D3BE6F3BC}"/>
              </a:ext>
            </a:extLst>
          </p:cNvPr>
          <p:cNvSpPr txBox="1">
            <a:spLocks noChangeArrowheads="1"/>
          </p:cNvSpPr>
          <p:nvPr/>
        </p:nvSpPr>
        <p:spPr bwMode="auto">
          <a:xfrm>
            <a:off x="354013" y="3232150"/>
            <a:ext cx="8789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In an ideal transformer, the potential difference in each circuit is related to the </a:t>
            </a:r>
            <a:r>
              <a:rPr lang="en-GB" altLang="en-US" b="1">
                <a:solidFill>
                  <a:srgbClr val="286DA6"/>
                </a:solidFill>
              </a:rPr>
              <a:t>number of coils</a:t>
            </a:r>
            <a:r>
              <a:rPr lang="en-GB" altLang="en-US">
                <a:solidFill>
                  <a:srgbClr val="010066"/>
                </a:solidFill>
              </a:rPr>
              <a:t> on each side by the formula:</a:t>
            </a:r>
          </a:p>
        </p:txBody>
      </p:sp>
      <p:sp>
        <p:nvSpPr>
          <p:cNvPr id="395271" name="Text Box 7">
            <a:extLst>
              <a:ext uri="{FF2B5EF4-FFF2-40B4-BE49-F238E27FC236}">
                <a16:creationId xmlns:a16="http://schemas.microsoft.com/office/drawing/2014/main" id="{5B6E2B10-3D9D-4838-ABE0-E164C3E1FF4D}"/>
              </a:ext>
            </a:extLst>
          </p:cNvPr>
          <p:cNvSpPr txBox="1">
            <a:spLocks noChangeArrowheads="1"/>
          </p:cNvSpPr>
          <p:nvPr/>
        </p:nvSpPr>
        <p:spPr bwMode="auto">
          <a:xfrm>
            <a:off x="1447800" y="4259263"/>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primary p.d.</a:t>
            </a:r>
          </a:p>
        </p:txBody>
      </p:sp>
      <p:sp>
        <p:nvSpPr>
          <p:cNvPr id="395272" name="Text Box 8">
            <a:extLst>
              <a:ext uri="{FF2B5EF4-FFF2-40B4-BE49-F238E27FC236}">
                <a16:creationId xmlns:a16="http://schemas.microsoft.com/office/drawing/2014/main" id="{D8217612-34DF-4809-AE7A-69F91A1FD5F1}"/>
              </a:ext>
            </a:extLst>
          </p:cNvPr>
          <p:cNvSpPr txBox="1">
            <a:spLocks noChangeArrowheads="1"/>
          </p:cNvSpPr>
          <p:nvPr/>
        </p:nvSpPr>
        <p:spPr bwMode="auto">
          <a:xfrm>
            <a:off x="1268413" y="4702175"/>
            <a:ext cx="2916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secondary p.d.</a:t>
            </a:r>
          </a:p>
        </p:txBody>
      </p:sp>
      <p:sp>
        <p:nvSpPr>
          <p:cNvPr id="395273" name="Text Box 9">
            <a:extLst>
              <a:ext uri="{FF2B5EF4-FFF2-40B4-BE49-F238E27FC236}">
                <a16:creationId xmlns:a16="http://schemas.microsoft.com/office/drawing/2014/main" id="{734F61B0-890D-4A60-9B16-DBFCFBE7009B}"/>
              </a:ext>
            </a:extLst>
          </p:cNvPr>
          <p:cNvSpPr txBox="1">
            <a:spLocks noChangeArrowheads="1"/>
          </p:cNvSpPr>
          <p:nvPr/>
        </p:nvSpPr>
        <p:spPr bwMode="auto">
          <a:xfrm>
            <a:off x="4872038" y="4257675"/>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primary turns</a:t>
            </a:r>
          </a:p>
        </p:txBody>
      </p:sp>
      <p:sp>
        <p:nvSpPr>
          <p:cNvPr id="395274" name="Text Box 10">
            <a:extLst>
              <a:ext uri="{FF2B5EF4-FFF2-40B4-BE49-F238E27FC236}">
                <a16:creationId xmlns:a16="http://schemas.microsoft.com/office/drawing/2014/main" id="{65B85F93-9B70-4C8C-8B22-C975697E9A11}"/>
              </a:ext>
            </a:extLst>
          </p:cNvPr>
          <p:cNvSpPr txBox="1">
            <a:spLocks noChangeArrowheads="1"/>
          </p:cNvSpPr>
          <p:nvPr/>
        </p:nvSpPr>
        <p:spPr bwMode="auto">
          <a:xfrm>
            <a:off x="4729163" y="4705350"/>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secondary turns</a:t>
            </a:r>
          </a:p>
        </p:txBody>
      </p:sp>
      <p:sp>
        <p:nvSpPr>
          <p:cNvPr id="395275" name="Line 11">
            <a:extLst>
              <a:ext uri="{FF2B5EF4-FFF2-40B4-BE49-F238E27FC236}">
                <a16:creationId xmlns:a16="http://schemas.microsoft.com/office/drawing/2014/main" id="{2F75EACC-11C3-4F5B-8909-687075CE5524}"/>
              </a:ext>
            </a:extLst>
          </p:cNvPr>
          <p:cNvSpPr>
            <a:spLocks noChangeShapeType="1"/>
          </p:cNvSpPr>
          <p:nvPr/>
        </p:nvSpPr>
        <p:spPr bwMode="auto">
          <a:xfrm>
            <a:off x="1152525" y="4714875"/>
            <a:ext cx="259238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5276" name="Line 12">
            <a:extLst>
              <a:ext uri="{FF2B5EF4-FFF2-40B4-BE49-F238E27FC236}">
                <a16:creationId xmlns:a16="http://schemas.microsoft.com/office/drawing/2014/main" id="{113CC446-266A-4DDB-96A8-CCCF84386108}"/>
              </a:ext>
            </a:extLst>
          </p:cNvPr>
          <p:cNvSpPr>
            <a:spLocks noChangeShapeType="1"/>
          </p:cNvSpPr>
          <p:nvPr/>
        </p:nvSpPr>
        <p:spPr bwMode="auto">
          <a:xfrm>
            <a:off x="4657725" y="4714875"/>
            <a:ext cx="2627313"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5277" name="Text Box 13">
            <a:extLst>
              <a:ext uri="{FF2B5EF4-FFF2-40B4-BE49-F238E27FC236}">
                <a16:creationId xmlns:a16="http://schemas.microsoft.com/office/drawing/2014/main" id="{95D5AD64-E360-4B1A-82EF-90CCBE3F7FAE}"/>
              </a:ext>
            </a:extLst>
          </p:cNvPr>
          <p:cNvSpPr txBox="1">
            <a:spLocks noChangeArrowheads="1"/>
          </p:cNvSpPr>
          <p:nvPr/>
        </p:nvSpPr>
        <p:spPr bwMode="auto">
          <a:xfrm>
            <a:off x="4056063" y="4511675"/>
            <a:ext cx="541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t>
            </a:r>
          </a:p>
        </p:txBody>
      </p:sp>
      <p:sp>
        <p:nvSpPr>
          <p:cNvPr id="395279" name="AutoShape 15">
            <a:extLst>
              <a:ext uri="{FF2B5EF4-FFF2-40B4-BE49-F238E27FC236}">
                <a16:creationId xmlns:a16="http://schemas.microsoft.com/office/drawing/2014/main" id="{F10BE586-9B54-4695-8B1E-702E292C61BE}"/>
              </a:ext>
            </a:extLst>
          </p:cNvPr>
          <p:cNvSpPr>
            <a:spLocks noChangeArrowheads="1"/>
          </p:cNvSpPr>
          <p:nvPr/>
        </p:nvSpPr>
        <p:spPr bwMode="auto">
          <a:xfrm>
            <a:off x="3095625" y="5481638"/>
            <a:ext cx="2555875" cy="1008062"/>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95280" name="Text Box 16">
            <a:extLst>
              <a:ext uri="{FF2B5EF4-FFF2-40B4-BE49-F238E27FC236}">
                <a16:creationId xmlns:a16="http://schemas.microsoft.com/office/drawing/2014/main" id="{BB30D5A9-0D09-4C92-8531-2E187CC1CDB8}"/>
              </a:ext>
            </a:extLst>
          </p:cNvPr>
          <p:cNvSpPr txBox="1">
            <a:spLocks noChangeArrowheads="1"/>
          </p:cNvSpPr>
          <p:nvPr/>
        </p:nvSpPr>
        <p:spPr bwMode="auto">
          <a:xfrm>
            <a:off x="3384550" y="5549900"/>
            <a:ext cx="57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V</a:t>
            </a:r>
            <a:r>
              <a:rPr lang="en-GB" altLang="en-US" b="1" baseline="-25000">
                <a:solidFill>
                  <a:schemeClr val="bg1"/>
                </a:solidFill>
              </a:rPr>
              <a:t>p</a:t>
            </a:r>
          </a:p>
        </p:txBody>
      </p:sp>
      <p:sp>
        <p:nvSpPr>
          <p:cNvPr id="395281" name="Text Box 17">
            <a:extLst>
              <a:ext uri="{FF2B5EF4-FFF2-40B4-BE49-F238E27FC236}">
                <a16:creationId xmlns:a16="http://schemas.microsoft.com/office/drawing/2014/main" id="{33008BD3-3959-42CF-A1E9-A69EE0B3E8D4}"/>
              </a:ext>
            </a:extLst>
          </p:cNvPr>
          <p:cNvSpPr txBox="1">
            <a:spLocks noChangeArrowheads="1"/>
          </p:cNvSpPr>
          <p:nvPr/>
        </p:nvSpPr>
        <p:spPr bwMode="auto">
          <a:xfrm>
            <a:off x="3384550" y="5992813"/>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V</a:t>
            </a:r>
            <a:r>
              <a:rPr lang="en-GB" altLang="en-US" b="1" baseline="-25000">
                <a:solidFill>
                  <a:schemeClr val="bg1"/>
                </a:solidFill>
              </a:rPr>
              <a:t>s</a:t>
            </a:r>
          </a:p>
        </p:txBody>
      </p:sp>
      <p:sp>
        <p:nvSpPr>
          <p:cNvPr id="395282" name="Text Box 18">
            <a:extLst>
              <a:ext uri="{FF2B5EF4-FFF2-40B4-BE49-F238E27FC236}">
                <a16:creationId xmlns:a16="http://schemas.microsoft.com/office/drawing/2014/main" id="{458F1274-1C10-44EB-B15B-1D66302A54A7}"/>
              </a:ext>
            </a:extLst>
          </p:cNvPr>
          <p:cNvSpPr txBox="1">
            <a:spLocks noChangeArrowheads="1"/>
          </p:cNvSpPr>
          <p:nvPr/>
        </p:nvSpPr>
        <p:spPr bwMode="auto">
          <a:xfrm>
            <a:off x="4857750" y="5548313"/>
            <a:ext cx="61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p</a:t>
            </a:r>
          </a:p>
        </p:txBody>
      </p:sp>
      <p:sp>
        <p:nvSpPr>
          <p:cNvPr id="395283" name="Text Box 19">
            <a:extLst>
              <a:ext uri="{FF2B5EF4-FFF2-40B4-BE49-F238E27FC236}">
                <a16:creationId xmlns:a16="http://schemas.microsoft.com/office/drawing/2014/main" id="{A847857B-252E-4D8B-84B2-6EEC96DA804F}"/>
              </a:ext>
            </a:extLst>
          </p:cNvPr>
          <p:cNvSpPr txBox="1">
            <a:spLocks noChangeArrowheads="1"/>
          </p:cNvSpPr>
          <p:nvPr/>
        </p:nvSpPr>
        <p:spPr bwMode="auto">
          <a:xfrm>
            <a:off x="4857750" y="5995988"/>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s</a:t>
            </a:r>
          </a:p>
        </p:txBody>
      </p:sp>
      <p:sp>
        <p:nvSpPr>
          <p:cNvPr id="395284" name="Line 20">
            <a:extLst>
              <a:ext uri="{FF2B5EF4-FFF2-40B4-BE49-F238E27FC236}">
                <a16:creationId xmlns:a16="http://schemas.microsoft.com/office/drawing/2014/main" id="{CC38874D-F6AE-49F7-94DC-47213ED1AD6F}"/>
              </a:ext>
            </a:extLst>
          </p:cNvPr>
          <p:cNvSpPr>
            <a:spLocks noChangeShapeType="1"/>
          </p:cNvSpPr>
          <p:nvPr/>
        </p:nvSpPr>
        <p:spPr bwMode="auto">
          <a:xfrm flipV="1">
            <a:off x="3240088" y="6021388"/>
            <a:ext cx="7207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5285" name="Line 21">
            <a:extLst>
              <a:ext uri="{FF2B5EF4-FFF2-40B4-BE49-F238E27FC236}">
                <a16:creationId xmlns:a16="http://schemas.microsoft.com/office/drawing/2014/main" id="{1D3FF733-C52D-40F6-85FE-26CF94199F78}"/>
              </a:ext>
            </a:extLst>
          </p:cNvPr>
          <p:cNvSpPr>
            <a:spLocks noChangeShapeType="1"/>
          </p:cNvSpPr>
          <p:nvPr/>
        </p:nvSpPr>
        <p:spPr bwMode="auto">
          <a:xfrm>
            <a:off x="4751388" y="6021388"/>
            <a:ext cx="6842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5286" name="Text Box 22">
            <a:extLst>
              <a:ext uri="{FF2B5EF4-FFF2-40B4-BE49-F238E27FC236}">
                <a16:creationId xmlns:a16="http://schemas.microsoft.com/office/drawing/2014/main" id="{8128B6F0-66FA-4767-8ED4-F87973268AB6}"/>
              </a:ext>
            </a:extLst>
          </p:cNvPr>
          <p:cNvSpPr txBox="1">
            <a:spLocks noChangeArrowheads="1"/>
          </p:cNvSpPr>
          <p:nvPr/>
        </p:nvSpPr>
        <p:spPr bwMode="auto">
          <a:xfrm>
            <a:off x="4175125" y="5802313"/>
            <a:ext cx="54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t>
            </a:r>
          </a:p>
        </p:txBody>
      </p:sp>
      <p:pic>
        <p:nvPicPr>
          <p:cNvPr id="24" name="Picture 19">
            <a:hlinkClick r:id="" action="ppaction://hlinkshowjump?jump=nextslide"/>
            <a:extLst>
              <a:ext uri="{FF2B5EF4-FFF2-40B4-BE49-F238E27FC236}">
                <a16:creationId xmlns:a16="http://schemas.microsoft.com/office/drawing/2014/main" id="{283DFC72-E093-4E55-B7F1-667EB68049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D24F5B09-199F-498F-8A10-BD59EE7C3E9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9">
            <a:extLst>
              <a:ext uri="{FF2B5EF4-FFF2-40B4-BE49-F238E27FC236}">
                <a16:creationId xmlns:a16="http://schemas.microsoft.com/office/drawing/2014/main" id="{8C7D638C-FE4A-4ED2-9B42-E1E228D600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7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9526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52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52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5272"/>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95277"/>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952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52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527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5279"/>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9528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9528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95281"/>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95286"/>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9528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9528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9528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nimBg="1"/>
      <p:bldP spid="395269" grpId="0"/>
      <p:bldP spid="395270" grpId="0"/>
      <p:bldP spid="395271" grpId="0"/>
      <p:bldP spid="395272" grpId="0"/>
      <p:bldP spid="395273" grpId="0"/>
      <p:bldP spid="395274" grpId="0"/>
      <p:bldP spid="395277" grpId="0"/>
      <p:bldP spid="395279" grpId="0" animBg="1"/>
      <p:bldP spid="395280" grpId="0"/>
      <p:bldP spid="395281" grpId="0"/>
      <p:bldP spid="395282" grpId="0"/>
      <p:bldP spid="395283" grpId="0"/>
      <p:bldP spid="3952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EF701B24-5920-43A0-9979-5BB1DA9D8591}"/>
              </a:ext>
            </a:extLst>
          </p:cNvPr>
          <p:cNvSpPr>
            <a:spLocks noGrp="1" noChangeArrowheads="1"/>
          </p:cNvSpPr>
          <p:nvPr>
            <p:ph type="title"/>
          </p:nvPr>
        </p:nvSpPr>
        <p:spPr>
          <a:noFill/>
        </p:spPr>
        <p:txBody>
          <a:bodyPr/>
          <a:lstStyle/>
          <a:p>
            <a:r>
              <a:rPr lang="en-GB" altLang="en-US"/>
              <a:t>Step-up transformers</a:t>
            </a:r>
          </a:p>
        </p:txBody>
      </p:sp>
      <p:sp>
        <p:nvSpPr>
          <p:cNvPr id="26627" name="Text Box 4">
            <a:extLst>
              <a:ext uri="{FF2B5EF4-FFF2-40B4-BE49-F238E27FC236}">
                <a16:creationId xmlns:a16="http://schemas.microsoft.com/office/drawing/2014/main" id="{3F99576C-937D-4CCF-9290-E8DF16B8CA8E}"/>
              </a:ext>
            </a:extLst>
          </p:cNvPr>
          <p:cNvSpPr txBox="1">
            <a:spLocks noChangeArrowheads="1"/>
          </p:cNvSpPr>
          <p:nvPr/>
        </p:nvSpPr>
        <p:spPr bwMode="auto">
          <a:xfrm>
            <a:off x="352425" y="784225"/>
            <a:ext cx="831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Step-up</a:t>
            </a:r>
            <a:r>
              <a:rPr lang="en-GB" altLang="en-US">
                <a:solidFill>
                  <a:srgbClr val="010066"/>
                </a:solidFill>
              </a:rPr>
              <a:t> transformers </a:t>
            </a:r>
            <a:r>
              <a:rPr lang="en-GB" altLang="en-US" b="1">
                <a:solidFill>
                  <a:srgbClr val="010066"/>
                </a:solidFill>
              </a:rPr>
              <a:t>increase</a:t>
            </a:r>
            <a:r>
              <a:rPr lang="en-GB" altLang="en-US">
                <a:solidFill>
                  <a:srgbClr val="010066"/>
                </a:solidFill>
              </a:rPr>
              <a:t> the potential difference.</a:t>
            </a:r>
          </a:p>
        </p:txBody>
      </p:sp>
      <p:sp>
        <p:nvSpPr>
          <p:cNvPr id="362511" name="AutoShape 15">
            <a:extLst>
              <a:ext uri="{FF2B5EF4-FFF2-40B4-BE49-F238E27FC236}">
                <a16:creationId xmlns:a16="http://schemas.microsoft.com/office/drawing/2014/main" id="{ED3D41DE-2B12-4E53-AD0F-D36277E55109}"/>
              </a:ext>
            </a:extLst>
          </p:cNvPr>
          <p:cNvSpPr>
            <a:spLocks noChangeArrowheads="1"/>
          </p:cNvSpPr>
          <p:nvPr/>
        </p:nvSpPr>
        <p:spPr bwMode="auto">
          <a:xfrm>
            <a:off x="1241425" y="4818414"/>
            <a:ext cx="3584575" cy="1008062"/>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2512" name="Text Box 16">
            <a:extLst>
              <a:ext uri="{FF2B5EF4-FFF2-40B4-BE49-F238E27FC236}">
                <a16:creationId xmlns:a16="http://schemas.microsoft.com/office/drawing/2014/main" id="{82CDB169-8275-4C95-A39B-466261049714}"/>
              </a:ext>
            </a:extLst>
          </p:cNvPr>
          <p:cNvSpPr txBox="1">
            <a:spLocks noChangeArrowheads="1"/>
          </p:cNvSpPr>
          <p:nvPr/>
        </p:nvSpPr>
        <p:spPr bwMode="auto">
          <a:xfrm>
            <a:off x="3613150" y="5127976"/>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 V</a:t>
            </a:r>
            <a:r>
              <a:rPr lang="en-GB" altLang="en-US" b="1" baseline="-25000">
                <a:solidFill>
                  <a:schemeClr val="bg1"/>
                </a:solidFill>
              </a:rPr>
              <a:t>p</a:t>
            </a:r>
          </a:p>
        </p:txBody>
      </p:sp>
      <p:sp>
        <p:nvSpPr>
          <p:cNvPr id="362513" name="Text Box 17">
            <a:extLst>
              <a:ext uri="{FF2B5EF4-FFF2-40B4-BE49-F238E27FC236}">
                <a16:creationId xmlns:a16="http://schemas.microsoft.com/office/drawing/2014/main" id="{25140AE6-25E5-437D-97C4-FFAB3BAF0937}"/>
              </a:ext>
            </a:extLst>
          </p:cNvPr>
          <p:cNvSpPr txBox="1">
            <a:spLocks noChangeArrowheads="1"/>
          </p:cNvSpPr>
          <p:nvPr/>
        </p:nvSpPr>
        <p:spPr bwMode="auto">
          <a:xfrm>
            <a:off x="1606550" y="5126389"/>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V</a:t>
            </a:r>
            <a:r>
              <a:rPr lang="en-GB" altLang="en-US" b="1" baseline="-25000">
                <a:solidFill>
                  <a:schemeClr val="bg1"/>
                </a:solidFill>
              </a:rPr>
              <a:t>s</a:t>
            </a:r>
          </a:p>
        </p:txBody>
      </p:sp>
      <p:sp>
        <p:nvSpPr>
          <p:cNvPr id="362514" name="Text Box 18">
            <a:extLst>
              <a:ext uri="{FF2B5EF4-FFF2-40B4-BE49-F238E27FC236}">
                <a16:creationId xmlns:a16="http://schemas.microsoft.com/office/drawing/2014/main" id="{5A49926C-2E62-474D-9908-68E220377E4E}"/>
              </a:ext>
            </a:extLst>
          </p:cNvPr>
          <p:cNvSpPr txBox="1">
            <a:spLocks noChangeArrowheads="1"/>
          </p:cNvSpPr>
          <p:nvPr/>
        </p:nvSpPr>
        <p:spPr bwMode="auto">
          <a:xfrm>
            <a:off x="3003550" y="4846989"/>
            <a:ext cx="61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s</a:t>
            </a:r>
          </a:p>
        </p:txBody>
      </p:sp>
      <p:sp>
        <p:nvSpPr>
          <p:cNvPr id="362515" name="Text Box 19">
            <a:extLst>
              <a:ext uri="{FF2B5EF4-FFF2-40B4-BE49-F238E27FC236}">
                <a16:creationId xmlns:a16="http://schemas.microsoft.com/office/drawing/2014/main" id="{AC2BF4F2-237E-45E3-8D58-99A634913EA8}"/>
              </a:ext>
            </a:extLst>
          </p:cNvPr>
          <p:cNvSpPr txBox="1">
            <a:spLocks noChangeArrowheads="1"/>
          </p:cNvSpPr>
          <p:nvPr/>
        </p:nvSpPr>
        <p:spPr bwMode="auto">
          <a:xfrm>
            <a:off x="3003550" y="5332764"/>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p</a:t>
            </a:r>
          </a:p>
        </p:txBody>
      </p:sp>
      <p:sp>
        <p:nvSpPr>
          <p:cNvPr id="362517" name="Line 21">
            <a:extLst>
              <a:ext uri="{FF2B5EF4-FFF2-40B4-BE49-F238E27FC236}">
                <a16:creationId xmlns:a16="http://schemas.microsoft.com/office/drawing/2014/main" id="{0050E1FC-74FD-43DD-BED5-FA419F9C3AC8}"/>
              </a:ext>
            </a:extLst>
          </p:cNvPr>
          <p:cNvSpPr>
            <a:spLocks noChangeShapeType="1"/>
          </p:cNvSpPr>
          <p:nvPr/>
        </p:nvSpPr>
        <p:spPr bwMode="auto">
          <a:xfrm>
            <a:off x="2897188" y="5358164"/>
            <a:ext cx="6842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2518" name="Text Box 22">
            <a:extLst>
              <a:ext uri="{FF2B5EF4-FFF2-40B4-BE49-F238E27FC236}">
                <a16:creationId xmlns:a16="http://schemas.microsoft.com/office/drawing/2014/main" id="{D6A1D450-0B1D-4735-8377-9EA5B369CDA7}"/>
              </a:ext>
            </a:extLst>
          </p:cNvPr>
          <p:cNvSpPr txBox="1">
            <a:spLocks noChangeArrowheads="1"/>
          </p:cNvSpPr>
          <p:nvPr/>
        </p:nvSpPr>
        <p:spPr bwMode="auto">
          <a:xfrm>
            <a:off x="2320925" y="5127976"/>
            <a:ext cx="54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t>
            </a:r>
          </a:p>
        </p:txBody>
      </p:sp>
      <p:pic>
        <p:nvPicPr>
          <p:cNvPr id="26636" name="Picture 65" descr="PC8_gfx_transformer_stepup">
            <a:extLst>
              <a:ext uri="{FF2B5EF4-FFF2-40B4-BE49-F238E27FC236}">
                <a16:creationId xmlns:a16="http://schemas.microsoft.com/office/drawing/2014/main" id="{CE6A24C1-A740-4047-A732-38385FE3F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8" y="1624013"/>
            <a:ext cx="3590925"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22" name="Text Box 26">
            <a:extLst>
              <a:ext uri="{FF2B5EF4-FFF2-40B4-BE49-F238E27FC236}">
                <a16:creationId xmlns:a16="http://schemas.microsoft.com/office/drawing/2014/main" id="{38A7DFA2-CD51-4AF9-B201-B86296A72866}"/>
              </a:ext>
            </a:extLst>
          </p:cNvPr>
          <p:cNvSpPr txBox="1">
            <a:spLocks noChangeArrowheads="1"/>
          </p:cNvSpPr>
          <p:nvPr/>
        </p:nvSpPr>
        <p:spPr bwMode="auto">
          <a:xfrm>
            <a:off x="352425" y="1900238"/>
            <a:ext cx="40100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secondary coil has more turns than the primary coil. Since there are more turns, a </a:t>
            </a:r>
            <a:r>
              <a:rPr lang="en-GB" altLang="en-US" b="1">
                <a:solidFill>
                  <a:srgbClr val="010066"/>
                </a:solidFill>
              </a:rPr>
              <a:t>larger potential difference</a:t>
            </a:r>
            <a:r>
              <a:rPr lang="en-GB" altLang="en-US">
                <a:solidFill>
                  <a:srgbClr val="010066"/>
                </a:solidFill>
              </a:rPr>
              <a:t> is generated across the secondary coil.</a:t>
            </a:r>
          </a:p>
        </p:txBody>
      </p:sp>
      <p:sp>
        <p:nvSpPr>
          <p:cNvPr id="362526" name="Text Box 30">
            <a:extLst>
              <a:ext uri="{FF2B5EF4-FFF2-40B4-BE49-F238E27FC236}">
                <a16:creationId xmlns:a16="http://schemas.microsoft.com/office/drawing/2014/main" id="{743ADD49-9CA5-44EC-93E7-20CBAC6896B7}"/>
              </a:ext>
            </a:extLst>
          </p:cNvPr>
          <p:cNvSpPr txBox="1">
            <a:spLocks noChangeArrowheads="1"/>
          </p:cNvSpPr>
          <p:nvPr/>
        </p:nvSpPr>
        <p:spPr bwMode="auto">
          <a:xfrm>
            <a:off x="4721225" y="6043964"/>
            <a:ext cx="3489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ratio greater than 1</a:t>
            </a:r>
          </a:p>
        </p:txBody>
      </p:sp>
      <p:sp>
        <p:nvSpPr>
          <p:cNvPr id="362527" name="Text Box 31">
            <a:extLst>
              <a:ext uri="{FF2B5EF4-FFF2-40B4-BE49-F238E27FC236}">
                <a16:creationId xmlns:a16="http://schemas.microsoft.com/office/drawing/2014/main" id="{74AE95A4-EA10-442C-83ED-16A5EEC0D37E}"/>
              </a:ext>
            </a:extLst>
          </p:cNvPr>
          <p:cNvSpPr txBox="1">
            <a:spLocks noChangeArrowheads="1"/>
          </p:cNvSpPr>
          <p:nvPr/>
        </p:nvSpPr>
        <p:spPr bwMode="auto">
          <a:xfrm>
            <a:off x="5068888" y="4162425"/>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286DA6"/>
                </a:solidFill>
              </a:rPr>
              <a:t>+</a:t>
            </a:r>
          </a:p>
        </p:txBody>
      </p:sp>
      <p:sp>
        <p:nvSpPr>
          <p:cNvPr id="362528" name="Text Box 32">
            <a:extLst>
              <a:ext uri="{FF2B5EF4-FFF2-40B4-BE49-F238E27FC236}">
                <a16:creationId xmlns:a16="http://schemas.microsoft.com/office/drawing/2014/main" id="{A95E7975-4848-4FD4-9E2B-F96EC303EA8C}"/>
              </a:ext>
            </a:extLst>
          </p:cNvPr>
          <p:cNvSpPr txBox="1">
            <a:spLocks noChangeArrowheads="1"/>
          </p:cNvSpPr>
          <p:nvPr/>
        </p:nvSpPr>
        <p:spPr bwMode="auto">
          <a:xfrm>
            <a:off x="5010150" y="20272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286DA6"/>
                </a:solidFill>
              </a:rPr>
              <a:t>–</a:t>
            </a:r>
          </a:p>
        </p:txBody>
      </p:sp>
      <p:sp>
        <p:nvSpPr>
          <p:cNvPr id="362529" name="Text Box 33">
            <a:extLst>
              <a:ext uri="{FF2B5EF4-FFF2-40B4-BE49-F238E27FC236}">
                <a16:creationId xmlns:a16="http://schemas.microsoft.com/office/drawing/2014/main" id="{626260F8-E3FA-4257-A70C-A96B9C09F215}"/>
              </a:ext>
            </a:extLst>
          </p:cNvPr>
          <p:cNvSpPr txBox="1">
            <a:spLocks noChangeArrowheads="1"/>
          </p:cNvSpPr>
          <p:nvPr/>
        </p:nvSpPr>
        <p:spPr bwMode="auto">
          <a:xfrm>
            <a:off x="8343900" y="3521075"/>
            <a:ext cx="488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4000" b="1">
                <a:solidFill>
                  <a:srgbClr val="286DA6"/>
                </a:solidFill>
              </a:rPr>
              <a:t>+</a:t>
            </a:r>
          </a:p>
        </p:txBody>
      </p:sp>
      <p:sp>
        <p:nvSpPr>
          <p:cNvPr id="362530" name="Text Box 34">
            <a:extLst>
              <a:ext uri="{FF2B5EF4-FFF2-40B4-BE49-F238E27FC236}">
                <a16:creationId xmlns:a16="http://schemas.microsoft.com/office/drawing/2014/main" id="{7703EC73-ECC5-4749-B514-B5C4C872255A}"/>
              </a:ext>
            </a:extLst>
          </p:cNvPr>
          <p:cNvSpPr txBox="1">
            <a:spLocks noChangeArrowheads="1"/>
          </p:cNvSpPr>
          <p:nvPr/>
        </p:nvSpPr>
        <p:spPr bwMode="auto">
          <a:xfrm>
            <a:off x="8331200" y="1749425"/>
            <a:ext cx="465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3600" b="1">
                <a:solidFill>
                  <a:srgbClr val="286DA6"/>
                </a:solidFill>
              </a:rPr>
              <a:t>–</a:t>
            </a:r>
          </a:p>
        </p:txBody>
      </p:sp>
      <p:pic>
        <p:nvPicPr>
          <p:cNvPr id="24" name="Picture 23" descr="Transformers_12.1.png">
            <a:extLst>
              <a:ext uri="{FF2B5EF4-FFF2-40B4-BE49-F238E27FC236}">
                <a16:creationId xmlns:a16="http://schemas.microsoft.com/office/drawing/2014/main" id="{84A4BFD3-E3D2-44D8-9C4E-94599D4CDF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4685064"/>
            <a:ext cx="20542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a:hlinkClick r:id="" action="ppaction://hlinkshowjump?jump=nextslide"/>
            <a:extLst>
              <a:ext uri="{FF2B5EF4-FFF2-40B4-BE49-F238E27FC236}">
                <a16:creationId xmlns:a16="http://schemas.microsoft.com/office/drawing/2014/main" id="{F7A298F9-A37F-4A99-B73C-4FDA102D40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B9E8AE8C-EA19-4084-996B-BC3CEC32251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63F647C2-E4C2-4557-9256-77CF34E1B3E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2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6252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6252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62529"/>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625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511"/>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62513"/>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62518"/>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625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6251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2515"/>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625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625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11" grpId="0" animBg="1"/>
      <p:bldP spid="362512" grpId="0"/>
      <p:bldP spid="362513" grpId="0"/>
      <p:bldP spid="362514" grpId="0"/>
      <p:bldP spid="362515" grpId="0"/>
      <p:bldP spid="362518" grpId="0"/>
      <p:bldP spid="362522" grpId="0"/>
      <p:bldP spid="362526" grpId="0"/>
      <p:bldP spid="362527" grpId="0"/>
      <p:bldP spid="362528" grpId="0"/>
      <p:bldP spid="362529" grpId="0"/>
      <p:bldP spid="3625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6" descr="PC8_gfx_transformer_stepdown">
            <a:extLst>
              <a:ext uri="{FF2B5EF4-FFF2-40B4-BE49-F238E27FC236}">
                <a16:creationId xmlns:a16="http://schemas.microsoft.com/office/drawing/2014/main" id="{8C1B4ECE-FBAC-49EE-A92A-9132211B4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622425"/>
            <a:ext cx="35909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B8AB304D-AEF4-4C84-BA78-F24785900CE6}"/>
              </a:ext>
            </a:extLst>
          </p:cNvPr>
          <p:cNvSpPr>
            <a:spLocks noGrp="1" noChangeArrowheads="1"/>
          </p:cNvSpPr>
          <p:nvPr>
            <p:ph type="title"/>
          </p:nvPr>
        </p:nvSpPr>
        <p:spPr>
          <a:noFill/>
        </p:spPr>
        <p:txBody>
          <a:bodyPr/>
          <a:lstStyle/>
          <a:p>
            <a:r>
              <a:rPr lang="en-GB" altLang="en-US"/>
              <a:t>Step-down transformers</a:t>
            </a:r>
          </a:p>
        </p:txBody>
      </p:sp>
      <p:sp>
        <p:nvSpPr>
          <p:cNvPr id="27652" name="Text Box 3">
            <a:extLst>
              <a:ext uri="{FF2B5EF4-FFF2-40B4-BE49-F238E27FC236}">
                <a16:creationId xmlns:a16="http://schemas.microsoft.com/office/drawing/2014/main" id="{ECA2AAE8-A82A-4BFA-AF69-50CA7B9497B3}"/>
              </a:ext>
            </a:extLst>
          </p:cNvPr>
          <p:cNvSpPr txBox="1">
            <a:spLocks noChangeArrowheads="1"/>
          </p:cNvSpPr>
          <p:nvPr/>
        </p:nvSpPr>
        <p:spPr bwMode="auto">
          <a:xfrm>
            <a:off x="352425" y="784225"/>
            <a:ext cx="831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Step-down</a:t>
            </a:r>
            <a:r>
              <a:rPr lang="en-GB" altLang="en-US">
                <a:solidFill>
                  <a:srgbClr val="010066"/>
                </a:solidFill>
              </a:rPr>
              <a:t> transformers </a:t>
            </a:r>
            <a:r>
              <a:rPr lang="en-GB" altLang="en-US" b="1">
                <a:solidFill>
                  <a:srgbClr val="010066"/>
                </a:solidFill>
              </a:rPr>
              <a:t>decrease</a:t>
            </a:r>
            <a:r>
              <a:rPr lang="en-GB" altLang="en-US">
                <a:solidFill>
                  <a:srgbClr val="010066"/>
                </a:solidFill>
              </a:rPr>
              <a:t> the potential difference.</a:t>
            </a:r>
          </a:p>
        </p:txBody>
      </p:sp>
      <p:sp>
        <p:nvSpPr>
          <p:cNvPr id="364549" name="AutoShape 5">
            <a:extLst>
              <a:ext uri="{FF2B5EF4-FFF2-40B4-BE49-F238E27FC236}">
                <a16:creationId xmlns:a16="http://schemas.microsoft.com/office/drawing/2014/main" id="{DFD0DFD6-57E3-4564-BF3B-499F4018A9B1}"/>
              </a:ext>
            </a:extLst>
          </p:cNvPr>
          <p:cNvSpPr>
            <a:spLocks noChangeArrowheads="1"/>
          </p:cNvSpPr>
          <p:nvPr/>
        </p:nvSpPr>
        <p:spPr bwMode="auto">
          <a:xfrm>
            <a:off x="1241425" y="4818414"/>
            <a:ext cx="3584575" cy="1008062"/>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4550" name="Text Box 6">
            <a:extLst>
              <a:ext uri="{FF2B5EF4-FFF2-40B4-BE49-F238E27FC236}">
                <a16:creationId xmlns:a16="http://schemas.microsoft.com/office/drawing/2014/main" id="{B762A71B-01C3-4223-838E-C81144FD21CB}"/>
              </a:ext>
            </a:extLst>
          </p:cNvPr>
          <p:cNvSpPr txBox="1">
            <a:spLocks noChangeArrowheads="1"/>
          </p:cNvSpPr>
          <p:nvPr/>
        </p:nvSpPr>
        <p:spPr bwMode="auto">
          <a:xfrm>
            <a:off x="3613150" y="5127976"/>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 V</a:t>
            </a:r>
            <a:r>
              <a:rPr lang="en-GB" altLang="en-US" b="1" baseline="-25000">
                <a:solidFill>
                  <a:schemeClr val="bg1"/>
                </a:solidFill>
              </a:rPr>
              <a:t>p</a:t>
            </a:r>
          </a:p>
        </p:txBody>
      </p:sp>
      <p:sp>
        <p:nvSpPr>
          <p:cNvPr id="364551" name="Text Box 7">
            <a:extLst>
              <a:ext uri="{FF2B5EF4-FFF2-40B4-BE49-F238E27FC236}">
                <a16:creationId xmlns:a16="http://schemas.microsoft.com/office/drawing/2014/main" id="{A2AAB848-1D97-49A9-84A6-0E6C120997BE}"/>
              </a:ext>
            </a:extLst>
          </p:cNvPr>
          <p:cNvSpPr txBox="1">
            <a:spLocks noChangeArrowheads="1"/>
          </p:cNvSpPr>
          <p:nvPr/>
        </p:nvSpPr>
        <p:spPr bwMode="auto">
          <a:xfrm>
            <a:off x="1606550" y="5126389"/>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V</a:t>
            </a:r>
            <a:r>
              <a:rPr lang="en-GB" altLang="en-US" b="1" baseline="-25000">
                <a:solidFill>
                  <a:schemeClr val="bg1"/>
                </a:solidFill>
              </a:rPr>
              <a:t>s</a:t>
            </a:r>
          </a:p>
        </p:txBody>
      </p:sp>
      <p:sp>
        <p:nvSpPr>
          <p:cNvPr id="364552" name="Text Box 8">
            <a:extLst>
              <a:ext uri="{FF2B5EF4-FFF2-40B4-BE49-F238E27FC236}">
                <a16:creationId xmlns:a16="http://schemas.microsoft.com/office/drawing/2014/main" id="{766B3C57-9B29-4C9F-A4F6-119FFA08B93F}"/>
              </a:ext>
            </a:extLst>
          </p:cNvPr>
          <p:cNvSpPr txBox="1">
            <a:spLocks noChangeArrowheads="1"/>
          </p:cNvSpPr>
          <p:nvPr/>
        </p:nvSpPr>
        <p:spPr bwMode="auto">
          <a:xfrm>
            <a:off x="3003550" y="4846989"/>
            <a:ext cx="614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s</a:t>
            </a:r>
          </a:p>
        </p:txBody>
      </p:sp>
      <p:sp>
        <p:nvSpPr>
          <p:cNvPr id="364553" name="Text Box 9">
            <a:extLst>
              <a:ext uri="{FF2B5EF4-FFF2-40B4-BE49-F238E27FC236}">
                <a16:creationId xmlns:a16="http://schemas.microsoft.com/office/drawing/2014/main" id="{CF1BC6CB-00E7-4D70-9A43-72491979EF72}"/>
              </a:ext>
            </a:extLst>
          </p:cNvPr>
          <p:cNvSpPr txBox="1">
            <a:spLocks noChangeArrowheads="1"/>
          </p:cNvSpPr>
          <p:nvPr/>
        </p:nvSpPr>
        <p:spPr bwMode="auto">
          <a:xfrm>
            <a:off x="3003550" y="5332764"/>
            <a:ext cx="61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N</a:t>
            </a:r>
            <a:r>
              <a:rPr lang="en-GB" altLang="en-US" b="1" baseline="-25000">
                <a:solidFill>
                  <a:schemeClr val="bg1"/>
                </a:solidFill>
              </a:rPr>
              <a:t>p</a:t>
            </a:r>
          </a:p>
        </p:txBody>
      </p:sp>
      <p:sp>
        <p:nvSpPr>
          <p:cNvPr id="364554" name="Line 10">
            <a:extLst>
              <a:ext uri="{FF2B5EF4-FFF2-40B4-BE49-F238E27FC236}">
                <a16:creationId xmlns:a16="http://schemas.microsoft.com/office/drawing/2014/main" id="{32CD0A5D-8B49-4CBD-B4A1-567C07F73A1C}"/>
              </a:ext>
            </a:extLst>
          </p:cNvPr>
          <p:cNvSpPr>
            <a:spLocks noChangeShapeType="1"/>
          </p:cNvSpPr>
          <p:nvPr/>
        </p:nvSpPr>
        <p:spPr bwMode="auto">
          <a:xfrm>
            <a:off x="2897188" y="5358164"/>
            <a:ext cx="684212"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4555" name="Text Box 11">
            <a:extLst>
              <a:ext uri="{FF2B5EF4-FFF2-40B4-BE49-F238E27FC236}">
                <a16:creationId xmlns:a16="http://schemas.microsoft.com/office/drawing/2014/main" id="{C439D183-DA83-4C37-B538-EA67396FFCB3}"/>
              </a:ext>
            </a:extLst>
          </p:cNvPr>
          <p:cNvSpPr txBox="1">
            <a:spLocks noChangeArrowheads="1"/>
          </p:cNvSpPr>
          <p:nvPr/>
        </p:nvSpPr>
        <p:spPr bwMode="auto">
          <a:xfrm>
            <a:off x="2320925" y="5127976"/>
            <a:ext cx="541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a:t>
            </a:r>
          </a:p>
        </p:txBody>
      </p:sp>
      <p:sp>
        <p:nvSpPr>
          <p:cNvPr id="364561" name="Text Box 17">
            <a:extLst>
              <a:ext uri="{FF2B5EF4-FFF2-40B4-BE49-F238E27FC236}">
                <a16:creationId xmlns:a16="http://schemas.microsoft.com/office/drawing/2014/main" id="{313C0B12-DD3F-4368-ADD6-563483E15AF7}"/>
              </a:ext>
            </a:extLst>
          </p:cNvPr>
          <p:cNvSpPr txBox="1">
            <a:spLocks noChangeArrowheads="1"/>
          </p:cNvSpPr>
          <p:nvPr/>
        </p:nvSpPr>
        <p:spPr bwMode="auto">
          <a:xfrm>
            <a:off x="4721225" y="6043964"/>
            <a:ext cx="3179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ratio less than 1</a:t>
            </a:r>
          </a:p>
        </p:txBody>
      </p:sp>
      <p:sp>
        <p:nvSpPr>
          <p:cNvPr id="364562" name="Text Box 18">
            <a:extLst>
              <a:ext uri="{FF2B5EF4-FFF2-40B4-BE49-F238E27FC236}">
                <a16:creationId xmlns:a16="http://schemas.microsoft.com/office/drawing/2014/main" id="{CB6A2415-9811-4683-8D5B-C0FE568C5C2C}"/>
              </a:ext>
            </a:extLst>
          </p:cNvPr>
          <p:cNvSpPr txBox="1">
            <a:spLocks noChangeArrowheads="1"/>
          </p:cNvSpPr>
          <p:nvPr/>
        </p:nvSpPr>
        <p:spPr bwMode="auto">
          <a:xfrm>
            <a:off x="352425" y="1700213"/>
            <a:ext cx="40100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secondary coil has fewer turns than the primary coil. Since there are fewer turns, a </a:t>
            </a:r>
            <a:r>
              <a:rPr lang="en-GB" altLang="en-US" b="1" dirty="0">
                <a:solidFill>
                  <a:srgbClr val="010066"/>
                </a:solidFill>
              </a:rPr>
              <a:t>smaller</a:t>
            </a:r>
            <a:r>
              <a:rPr lang="en-GB" altLang="en-US" dirty="0">
                <a:solidFill>
                  <a:srgbClr val="010066"/>
                </a:solidFill>
              </a:rPr>
              <a:t> </a:t>
            </a:r>
            <a:r>
              <a:rPr lang="en-GB" altLang="en-US" b="1" dirty="0">
                <a:solidFill>
                  <a:srgbClr val="010066"/>
                </a:solidFill>
              </a:rPr>
              <a:t>potential difference</a:t>
            </a:r>
            <a:r>
              <a:rPr lang="en-GB" altLang="en-US" dirty="0">
                <a:solidFill>
                  <a:srgbClr val="010066"/>
                </a:solidFill>
              </a:rPr>
              <a:t> is generated across the secondary coil.</a:t>
            </a:r>
          </a:p>
        </p:txBody>
      </p:sp>
      <p:sp>
        <p:nvSpPr>
          <p:cNvPr id="364563" name="Text Box 19">
            <a:extLst>
              <a:ext uri="{FF2B5EF4-FFF2-40B4-BE49-F238E27FC236}">
                <a16:creationId xmlns:a16="http://schemas.microsoft.com/office/drawing/2014/main" id="{8876CCAC-EFC2-409A-9E83-BE87EDDDDB72}"/>
              </a:ext>
            </a:extLst>
          </p:cNvPr>
          <p:cNvSpPr txBox="1">
            <a:spLocks noChangeArrowheads="1"/>
          </p:cNvSpPr>
          <p:nvPr/>
        </p:nvSpPr>
        <p:spPr bwMode="auto">
          <a:xfrm>
            <a:off x="8399463" y="361156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286DA6"/>
                </a:solidFill>
              </a:rPr>
              <a:t>+</a:t>
            </a:r>
          </a:p>
        </p:txBody>
      </p:sp>
      <p:sp>
        <p:nvSpPr>
          <p:cNvPr id="364564" name="Text Box 20">
            <a:extLst>
              <a:ext uri="{FF2B5EF4-FFF2-40B4-BE49-F238E27FC236}">
                <a16:creationId xmlns:a16="http://schemas.microsoft.com/office/drawing/2014/main" id="{23F7C0EE-22BA-4E97-BB4D-54906BEB6874}"/>
              </a:ext>
            </a:extLst>
          </p:cNvPr>
          <p:cNvSpPr txBox="1">
            <a:spLocks noChangeArrowheads="1"/>
          </p:cNvSpPr>
          <p:nvPr/>
        </p:nvSpPr>
        <p:spPr bwMode="auto">
          <a:xfrm>
            <a:off x="8386763" y="189706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286DA6"/>
                </a:solidFill>
              </a:rPr>
              <a:t>–</a:t>
            </a:r>
          </a:p>
        </p:txBody>
      </p:sp>
      <p:sp>
        <p:nvSpPr>
          <p:cNvPr id="364565" name="Text Box 21">
            <a:extLst>
              <a:ext uri="{FF2B5EF4-FFF2-40B4-BE49-F238E27FC236}">
                <a16:creationId xmlns:a16="http://schemas.microsoft.com/office/drawing/2014/main" id="{142C5340-8CF5-4235-9F85-0A8F06072D82}"/>
              </a:ext>
            </a:extLst>
          </p:cNvPr>
          <p:cNvSpPr txBox="1">
            <a:spLocks noChangeArrowheads="1"/>
          </p:cNvSpPr>
          <p:nvPr/>
        </p:nvSpPr>
        <p:spPr bwMode="auto">
          <a:xfrm>
            <a:off x="4895850" y="4068763"/>
            <a:ext cx="488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4000" b="1">
                <a:solidFill>
                  <a:srgbClr val="286DA6"/>
                </a:solidFill>
              </a:rPr>
              <a:t>+</a:t>
            </a:r>
          </a:p>
        </p:txBody>
      </p:sp>
      <p:sp>
        <p:nvSpPr>
          <p:cNvPr id="364566" name="Text Box 221">
            <a:extLst>
              <a:ext uri="{FF2B5EF4-FFF2-40B4-BE49-F238E27FC236}">
                <a16:creationId xmlns:a16="http://schemas.microsoft.com/office/drawing/2014/main" id="{97CCACE6-D0DA-429F-9ACF-89586A16E312}"/>
              </a:ext>
            </a:extLst>
          </p:cNvPr>
          <p:cNvSpPr txBox="1">
            <a:spLocks noChangeArrowheads="1"/>
          </p:cNvSpPr>
          <p:nvPr/>
        </p:nvSpPr>
        <p:spPr bwMode="auto">
          <a:xfrm>
            <a:off x="4895850" y="1981200"/>
            <a:ext cx="465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3600" b="1">
                <a:solidFill>
                  <a:srgbClr val="286DA6"/>
                </a:solidFill>
              </a:rPr>
              <a:t>–</a:t>
            </a:r>
          </a:p>
        </p:txBody>
      </p:sp>
      <p:pic>
        <p:nvPicPr>
          <p:cNvPr id="24" name="Picture 23" descr="Transformers_12.1.png">
            <a:extLst>
              <a:ext uri="{FF2B5EF4-FFF2-40B4-BE49-F238E27FC236}">
                <a16:creationId xmlns:a16="http://schemas.microsoft.com/office/drawing/2014/main" id="{5E0C349F-AF34-4418-A3FA-619CE1BFFA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4685064"/>
            <a:ext cx="20542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a:hlinkClick r:id="" action="ppaction://hlinkshowjump?jump=nextslide"/>
            <a:extLst>
              <a:ext uri="{FF2B5EF4-FFF2-40B4-BE49-F238E27FC236}">
                <a16:creationId xmlns:a16="http://schemas.microsoft.com/office/drawing/2014/main" id="{F7D3CC23-75DF-48F6-AD8D-CA6779534CD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2CEDBACF-3F74-4DFB-987F-3FACF992711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1" name="Picture 9">
            <a:extLst>
              <a:ext uri="{FF2B5EF4-FFF2-40B4-BE49-F238E27FC236}">
                <a16:creationId xmlns:a16="http://schemas.microsoft.com/office/drawing/2014/main" id="{853059F8-372E-41AE-A5E9-134812C3235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6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6456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6456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64563"/>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645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4549"/>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364551"/>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364555"/>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6455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6455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4553"/>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645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6456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nimBg="1"/>
      <p:bldP spid="364550" grpId="0"/>
      <p:bldP spid="364551" grpId="0"/>
      <p:bldP spid="364552" grpId="0"/>
      <p:bldP spid="364553" grpId="0"/>
      <p:bldP spid="364555" grpId="0"/>
      <p:bldP spid="364561" grpId="0"/>
      <p:bldP spid="364562" grpId="0"/>
      <p:bldP spid="364563" grpId="0"/>
      <p:bldP spid="364564" grpId="0"/>
      <p:bldP spid="364565" grpId="0"/>
      <p:bldP spid="3645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9490AB4C-4547-425B-B34C-A12B00A4C77F}"/>
              </a:ext>
            </a:extLst>
          </p:cNvPr>
          <p:cNvSpPr>
            <a:spLocks noGrp="1" noChangeArrowheads="1"/>
          </p:cNvSpPr>
          <p:nvPr>
            <p:ph type="title"/>
          </p:nvPr>
        </p:nvSpPr>
        <p:spPr/>
        <p:txBody>
          <a:bodyPr/>
          <a:lstStyle/>
          <a:p>
            <a:r>
              <a:rPr lang="en-GB" altLang="en-US" dirty="0"/>
              <a:t>Calculating potential difference</a:t>
            </a:r>
          </a:p>
        </p:txBody>
      </p:sp>
      <p:pic>
        <p:nvPicPr>
          <p:cNvPr id="8" name="Picture 19">
            <a:hlinkClick r:id="" action="ppaction://hlinkshowjump?jump=nextslide"/>
            <a:extLst>
              <a:ext uri="{FF2B5EF4-FFF2-40B4-BE49-F238E27FC236}">
                <a16:creationId xmlns:a16="http://schemas.microsoft.com/office/drawing/2014/main" id="{2D620F36-EC0E-46BF-8B29-17458A528F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43D4EA3F-C832-4B08-ADE2-9D9836E74F4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0ED4C2B-DA2F-4CFE-90DB-83BE1B70D2E0}"/>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BE77C038-D658-41AE-A9A9-C22CEE8DC67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66864"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7F8A377-29E2-44B8-A9D1-FC2A70DF0E4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PC8_gfx_transformer_stepup">
            <a:extLst>
              <a:ext uri="{FF2B5EF4-FFF2-40B4-BE49-F238E27FC236}">
                <a16:creationId xmlns:a16="http://schemas.microsoft.com/office/drawing/2014/main" id="{B8D650C5-2EEE-45A1-AB50-A036BF47F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3032125"/>
            <a:ext cx="33575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4" name="AutoShape 2">
            <a:extLst>
              <a:ext uri="{FF2B5EF4-FFF2-40B4-BE49-F238E27FC236}">
                <a16:creationId xmlns:a16="http://schemas.microsoft.com/office/drawing/2014/main" id="{DB76B34B-8380-48BF-9910-605EB31915A5}"/>
              </a:ext>
            </a:extLst>
          </p:cNvPr>
          <p:cNvSpPr>
            <a:spLocks noChangeArrowheads="1"/>
          </p:cNvSpPr>
          <p:nvPr/>
        </p:nvSpPr>
        <p:spPr bwMode="auto">
          <a:xfrm>
            <a:off x="566738" y="5567363"/>
            <a:ext cx="4349750" cy="539750"/>
          </a:xfrm>
          <a:prstGeom prst="roundRect">
            <a:avLst>
              <a:gd name="adj" fmla="val 0"/>
            </a:avLst>
          </a:prstGeom>
          <a:solidFill>
            <a:srgbClr val="286DA6"/>
          </a:solidFill>
          <a:ln w="38100" algn="ctr">
            <a:solidFill>
              <a:srgbClr val="286DA6"/>
            </a:solid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9700" name="Title 1">
            <a:extLst>
              <a:ext uri="{FF2B5EF4-FFF2-40B4-BE49-F238E27FC236}">
                <a16:creationId xmlns:a16="http://schemas.microsoft.com/office/drawing/2014/main" id="{7BF17304-8998-4DC1-B1C7-41B3511A8BFE}"/>
              </a:ext>
            </a:extLst>
          </p:cNvPr>
          <p:cNvSpPr>
            <a:spLocks noGrp="1"/>
          </p:cNvSpPr>
          <p:nvPr>
            <p:ph type="title"/>
          </p:nvPr>
        </p:nvSpPr>
        <p:spPr/>
        <p:txBody>
          <a:bodyPr/>
          <a:lstStyle/>
          <a:p>
            <a:r>
              <a:rPr lang="en-GB" altLang="en-US"/>
              <a:t>Transformer power</a:t>
            </a:r>
          </a:p>
        </p:txBody>
      </p:sp>
      <p:sp>
        <p:nvSpPr>
          <p:cNvPr id="29701" name="TextBox 92">
            <a:extLst>
              <a:ext uri="{FF2B5EF4-FFF2-40B4-BE49-F238E27FC236}">
                <a16:creationId xmlns:a16="http://schemas.microsoft.com/office/drawing/2014/main" id="{68C4E234-11EE-49A6-BAD1-28EC08CC3107}"/>
              </a:ext>
            </a:extLst>
          </p:cNvPr>
          <p:cNvSpPr txBox="1">
            <a:spLocks noChangeArrowheads="1"/>
          </p:cNvSpPr>
          <p:nvPr/>
        </p:nvSpPr>
        <p:spPr bwMode="auto">
          <a:xfrm>
            <a:off x="352425" y="784225"/>
            <a:ext cx="865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dirty="0">
                <a:solidFill>
                  <a:srgbClr val="010066"/>
                </a:solidFill>
                <a:cs typeface="Arial" panose="020B0604020202020204" pitchFamily="34" charset="0"/>
              </a:rPr>
              <a:t>Transformers not only change </a:t>
            </a:r>
            <a:r>
              <a:rPr lang="en-GB" altLang="en-US" dirty="0" err="1">
                <a:solidFill>
                  <a:srgbClr val="010066"/>
                </a:solidFill>
                <a:cs typeface="Arial" panose="020B0604020202020204" pitchFamily="34" charset="0"/>
              </a:rPr>
              <a:t>p.d</a:t>
            </a:r>
            <a:r>
              <a:rPr lang="en-GB" altLang="en-US" dirty="0">
                <a:solidFill>
                  <a:srgbClr val="010066"/>
                </a:solidFill>
                <a:cs typeface="Arial" panose="020B0604020202020204" pitchFamily="34" charset="0"/>
              </a:rPr>
              <a:t>.; they also change current.</a:t>
            </a:r>
          </a:p>
        </p:txBody>
      </p:sp>
      <p:sp>
        <p:nvSpPr>
          <p:cNvPr id="294918" name="TextBox 101111">
            <a:extLst>
              <a:ext uri="{FF2B5EF4-FFF2-40B4-BE49-F238E27FC236}">
                <a16:creationId xmlns:a16="http://schemas.microsoft.com/office/drawing/2014/main" id="{07E50361-24EF-4DE7-961E-1996BC0A99BE}"/>
              </a:ext>
            </a:extLst>
          </p:cNvPr>
          <p:cNvSpPr txBox="1">
            <a:spLocks noChangeArrowheads="1"/>
          </p:cNvSpPr>
          <p:nvPr/>
        </p:nvSpPr>
        <p:spPr bwMode="auto">
          <a:xfrm>
            <a:off x="354013" y="1319213"/>
            <a:ext cx="8475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dirty="0">
                <a:solidFill>
                  <a:srgbClr val="010066"/>
                </a:solidFill>
                <a:cs typeface="Arial" panose="020B0604020202020204" pitchFamily="34" charset="0"/>
              </a:rPr>
              <a:t>For example, if the potential difference </a:t>
            </a:r>
            <a:r>
              <a:rPr lang="en-GB" altLang="en-US" b="1" dirty="0">
                <a:solidFill>
                  <a:srgbClr val="286DA6"/>
                </a:solidFill>
                <a:cs typeface="Arial" panose="020B0604020202020204" pitchFamily="34" charset="0"/>
              </a:rPr>
              <a:t>increases</a:t>
            </a:r>
            <a:r>
              <a:rPr lang="en-GB" altLang="en-US" dirty="0">
                <a:solidFill>
                  <a:srgbClr val="010066"/>
                </a:solidFill>
                <a:cs typeface="Arial" panose="020B0604020202020204" pitchFamily="34" charset="0"/>
              </a:rPr>
              <a:t>, such as in a step-up transformer, the current </a:t>
            </a:r>
            <a:r>
              <a:rPr lang="en-GB" altLang="en-US" b="1" dirty="0">
                <a:solidFill>
                  <a:srgbClr val="286DA6"/>
                </a:solidFill>
                <a:cs typeface="Arial" panose="020B0604020202020204" pitchFamily="34" charset="0"/>
              </a:rPr>
              <a:t>decreases</a:t>
            </a:r>
            <a:r>
              <a:rPr lang="en-GB" altLang="en-US" dirty="0">
                <a:solidFill>
                  <a:srgbClr val="010066"/>
                </a:solidFill>
                <a:cs typeface="Arial" panose="020B0604020202020204" pitchFamily="34" charset="0"/>
              </a:rPr>
              <a:t>.</a:t>
            </a:r>
          </a:p>
        </p:txBody>
      </p:sp>
      <p:sp>
        <p:nvSpPr>
          <p:cNvPr id="294922" name="TextBox 102">
            <a:extLst>
              <a:ext uri="{FF2B5EF4-FFF2-40B4-BE49-F238E27FC236}">
                <a16:creationId xmlns:a16="http://schemas.microsoft.com/office/drawing/2014/main" id="{35CF8D34-66AE-4BA0-B280-81869031F7B6}"/>
              </a:ext>
            </a:extLst>
          </p:cNvPr>
          <p:cNvSpPr txBox="1">
            <a:spLocks noChangeArrowheads="1"/>
          </p:cNvSpPr>
          <p:nvPr/>
        </p:nvSpPr>
        <p:spPr bwMode="auto">
          <a:xfrm>
            <a:off x="352425" y="3790950"/>
            <a:ext cx="226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cs typeface="Arial" panose="020B0604020202020204" pitchFamily="34" charset="0"/>
              </a:rPr>
              <a:t>and:</a:t>
            </a:r>
          </a:p>
        </p:txBody>
      </p:sp>
      <p:sp>
        <p:nvSpPr>
          <p:cNvPr id="294927" name="Text Box 91">
            <a:extLst>
              <a:ext uri="{FF2B5EF4-FFF2-40B4-BE49-F238E27FC236}">
                <a16:creationId xmlns:a16="http://schemas.microsoft.com/office/drawing/2014/main" id="{D57D9363-8149-4ECC-86C2-FE9E113CDBC6}"/>
              </a:ext>
            </a:extLst>
          </p:cNvPr>
          <p:cNvSpPr txBox="1">
            <a:spLocks noChangeArrowheads="1"/>
          </p:cNvSpPr>
          <p:nvPr/>
        </p:nvSpPr>
        <p:spPr bwMode="auto">
          <a:xfrm>
            <a:off x="771525" y="5570538"/>
            <a:ext cx="39417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US" altLang="en-US" sz="2800" b="1" dirty="0" err="1">
                <a:solidFill>
                  <a:schemeClr val="bg1"/>
                </a:solidFill>
                <a:latin typeface="+mj-lt"/>
              </a:rPr>
              <a:t>V</a:t>
            </a:r>
            <a:r>
              <a:rPr lang="en-US" altLang="en-US" sz="2800" b="1" baseline="-25000" dirty="0" err="1">
                <a:solidFill>
                  <a:schemeClr val="bg1"/>
                </a:solidFill>
                <a:latin typeface="+mj-lt"/>
              </a:rPr>
              <a:t>p</a:t>
            </a:r>
            <a:r>
              <a:rPr lang="en-US" altLang="en-US" sz="2800" b="1" dirty="0">
                <a:solidFill>
                  <a:schemeClr val="bg1"/>
                </a:solidFill>
                <a:latin typeface="+mj-lt"/>
              </a:rPr>
              <a:t> × </a:t>
            </a:r>
            <a:r>
              <a:rPr lang="en-US" altLang="en-US" sz="2900" b="1" dirty="0" err="1">
                <a:solidFill>
                  <a:schemeClr val="bg1"/>
                </a:solidFill>
                <a:latin typeface="+mj-lt"/>
              </a:rPr>
              <a:t>I</a:t>
            </a:r>
            <a:r>
              <a:rPr lang="en-US" altLang="en-US" sz="2800" b="1" baseline="-25000" dirty="0" err="1">
                <a:solidFill>
                  <a:schemeClr val="bg1"/>
                </a:solidFill>
                <a:latin typeface="+mj-lt"/>
              </a:rPr>
              <a:t>p</a:t>
            </a:r>
            <a:r>
              <a:rPr lang="en-US" altLang="en-US" sz="2800" b="1" dirty="0">
                <a:solidFill>
                  <a:schemeClr val="bg1"/>
                </a:solidFill>
                <a:latin typeface="+mj-lt"/>
              </a:rPr>
              <a:t> = V</a:t>
            </a:r>
            <a:r>
              <a:rPr lang="en-US" altLang="en-US" sz="2800" b="1" baseline="-25000" dirty="0">
                <a:solidFill>
                  <a:schemeClr val="bg1"/>
                </a:solidFill>
                <a:latin typeface="+mj-lt"/>
              </a:rPr>
              <a:t>s</a:t>
            </a:r>
            <a:r>
              <a:rPr lang="en-US" altLang="en-US" sz="2800" b="1" dirty="0">
                <a:solidFill>
                  <a:schemeClr val="bg1"/>
                </a:solidFill>
                <a:latin typeface="+mj-lt"/>
              </a:rPr>
              <a:t> × </a:t>
            </a:r>
            <a:r>
              <a:rPr lang="en-US" altLang="en-US" sz="2900" b="1" dirty="0">
                <a:solidFill>
                  <a:schemeClr val="bg1"/>
                </a:solidFill>
                <a:latin typeface="+mj-lt"/>
              </a:rPr>
              <a:t>I</a:t>
            </a:r>
            <a:r>
              <a:rPr lang="en-US" altLang="en-US" sz="2800" b="1" baseline="-25000" dirty="0">
                <a:solidFill>
                  <a:schemeClr val="bg1"/>
                </a:solidFill>
                <a:latin typeface="+mj-lt"/>
              </a:rPr>
              <a:t>s</a:t>
            </a:r>
          </a:p>
        </p:txBody>
      </p:sp>
      <p:sp>
        <p:nvSpPr>
          <p:cNvPr id="294928" name="TextBox 101">
            <a:extLst>
              <a:ext uri="{FF2B5EF4-FFF2-40B4-BE49-F238E27FC236}">
                <a16:creationId xmlns:a16="http://schemas.microsoft.com/office/drawing/2014/main" id="{BC712855-863A-4928-8AFF-68F4F4AFE5A7}"/>
              </a:ext>
            </a:extLst>
          </p:cNvPr>
          <p:cNvSpPr txBox="1">
            <a:spLocks noChangeArrowheads="1"/>
          </p:cNvSpPr>
          <p:nvPr/>
        </p:nvSpPr>
        <p:spPr bwMode="auto">
          <a:xfrm>
            <a:off x="354013" y="4983163"/>
            <a:ext cx="226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cs typeface="Arial" panose="020B0604020202020204" pitchFamily="34" charset="0"/>
              </a:rPr>
              <a:t>This gives:</a:t>
            </a:r>
          </a:p>
        </p:txBody>
      </p:sp>
      <p:sp>
        <p:nvSpPr>
          <p:cNvPr id="294933" name="TextBox 1001">
            <a:extLst>
              <a:ext uri="{FF2B5EF4-FFF2-40B4-BE49-F238E27FC236}">
                <a16:creationId xmlns:a16="http://schemas.microsoft.com/office/drawing/2014/main" id="{B7712762-A94E-48F0-9EEB-1B27909AF70D}"/>
              </a:ext>
            </a:extLst>
          </p:cNvPr>
          <p:cNvSpPr txBox="1">
            <a:spLocks noChangeArrowheads="1"/>
          </p:cNvSpPr>
          <p:nvPr/>
        </p:nvSpPr>
        <p:spPr bwMode="auto">
          <a:xfrm>
            <a:off x="352425" y="2220913"/>
            <a:ext cx="8180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Font typeface="Wingdings" panose="05000000000000000000" pitchFamily="2" charset="2"/>
              <a:buNone/>
            </a:pPr>
            <a:r>
              <a:rPr lang="en-GB" altLang="en-US">
                <a:solidFill>
                  <a:srgbClr val="010066"/>
                </a:solidFill>
                <a:cs typeface="Arial" panose="020B0604020202020204" pitchFamily="34" charset="0"/>
              </a:rPr>
              <a:t>This is because for any transformer (providing no energy is lost in the transformer):</a:t>
            </a:r>
          </a:p>
        </p:txBody>
      </p:sp>
      <p:sp>
        <p:nvSpPr>
          <p:cNvPr id="294934" name="Text Box 22">
            <a:extLst>
              <a:ext uri="{FF2B5EF4-FFF2-40B4-BE49-F238E27FC236}">
                <a16:creationId xmlns:a16="http://schemas.microsoft.com/office/drawing/2014/main" id="{AFA28F6A-7E6E-40A5-BDEB-33D243AF4AEC}"/>
              </a:ext>
            </a:extLst>
          </p:cNvPr>
          <p:cNvSpPr txBox="1">
            <a:spLocks noChangeArrowheads="1"/>
          </p:cNvSpPr>
          <p:nvPr/>
        </p:nvSpPr>
        <p:spPr bwMode="auto">
          <a:xfrm>
            <a:off x="5264150" y="4846638"/>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294935" name="Text Box 23">
            <a:extLst>
              <a:ext uri="{FF2B5EF4-FFF2-40B4-BE49-F238E27FC236}">
                <a16:creationId xmlns:a16="http://schemas.microsoft.com/office/drawing/2014/main" id="{AEB31B61-63E6-44D1-801C-1DCB908E0169}"/>
              </a:ext>
            </a:extLst>
          </p:cNvPr>
          <p:cNvSpPr txBox="1">
            <a:spLocks noChangeArrowheads="1"/>
          </p:cNvSpPr>
          <p:nvPr/>
        </p:nvSpPr>
        <p:spPr bwMode="auto">
          <a:xfrm>
            <a:off x="5289550" y="3829050"/>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294936" name="Text Box 24">
            <a:extLst>
              <a:ext uri="{FF2B5EF4-FFF2-40B4-BE49-F238E27FC236}">
                <a16:creationId xmlns:a16="http://schemas.microsoft.com/office/drawing/2014/main" id="{E8AEBC84-10A0-4629-92A4-55F78F4522AA}"/>
              </a:ext>
            </a:extLst>
          </p:cNvPr>
          <p:cNvSpPr txBox="1">
            <a:spLocks noChangeArrowheads="1"/>
          </p:cNvSpPr>
          <p:nvPr/>
        </p:nvSpPr>
        <p:spPr bwMode="auto">
          <a:xfrm>
            <a:off x="5211763" y="4375150"/>
            <a:ext cx="62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V</a:t>
            </a:r>
            <a:r>
              <a:rPr lang="en-GB" altLang="en-US" sz="2800" b="1" baseline="-25000">
                <a:solidFill>
                  <a:srgbClr val="286DA6"/>
                </a:solidFill>
              </a:rPr>
              <a:t>p</a:t>
            </a:r>
          </a:p>
        </p:txBody>
      </p:sp>
      <p:sp>
        <p:nvSpPr>
          <p:cNvPr id="294937" name="Text Box 25">
            <a:extLst>
              <a:ext uri="{FF2B5EF4-FFF2-40B4-BE49-F238E27FC236}">
                <a16:creationId xmlns:a16="http://schemas.microsoft.com/office/drawing/2014/main" id="{289DB776-0A7C-4725-922B-F225824F8377}"/>
              </a:ext>
            </a:extLst>
          </p:cNvPr>
          <p:cNvSpPr txBox="1">
            <a:spLocks noChangeArrowheads="1"/>
          </p:cNvSpPr>
          <p:nvPr/>
        </p:nvSpPr>
        <p:spPr bwMode="auto">
          <a:xfrm>
            <a:off x="8528050" y="4460875"/>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294938" name="Text Box 26">
            <a:extLst>
              <a:ext uri="{FF2B5EF4-FFF2-40B4-BE49-F238E27FC236}">
                <a16:creationId xmlns:a16="http://schemas.microsoft.com/office/drawing/2014/main" id="{469782D7-7E22-4C5C-969B-BB37268ED0ED}"/>
              </a:ext>
            </a:extLst>
          </p:cNvPr>
          <p:cNvSpPr txBox="1">
            <a:spLocks noChangeArrowheads="1"/>
          </p:cNvSpPr>
          <p:nvPr/>
        </p:nvSpPr>
        <p:spPr bwMode="auto">
          <a:xfrm>
            <a:off x="8499475" y="3560763"/>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294939" name="Text Box 27">
            <a:extLst>
              <a:ext uri="{FF2B5EF4-FFF2-40B4-BE49-F238E27FC236}">
                <a16:creationId xmlns:a16="http://schemas.microsoft.com/office/drawing/2014/main" id="{B46D52D5-AF51-4544-AE93-6AB44778A4BA}"/>
              </a:ext>
            </a:extLst>
          </p:cNvPr>
          <p:cNvSpPr txBox="1">
            <a:spLocks noChangeArrowheads="1"/>
          </p:cNvSpPr>
          <p:nvPr/>
        </p:nvSpPr>
        <p:spPr bwMode="auto">
          <a:xfrm>
            <a:off x="8286750" y="4011613"/>
            <a:ext cx="62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V</a:t>
            </a:r>
            <a:r>
              <a:rPr lang="en-GB" altLang="en-US" sz="2800" b="1" baseline="-25000">
                <a:solidFill>
                  <a:srgbClr val="286DA6"/>
                </a:solidFill>
              </a:rPr>
              <a:t>s</a:t>
            </a:r>
          </a:p>
        </p:txBody>
      </p:sp>
      <p:sp>
        <p:nvSpPr>
          <p:cNvPr id="294940" name="Text Box 28">
            <a:extLst>
              <a:ext uri="{FF2B5EF4-FFF2-40B4-BE49-F238E27FC236}">
                <a16:creationId xmlns:a16="http://schemas.microsoft.com/office/drawing/2014/main" id="{40086E03-B413-4F46-BF66-B5D6AD0ECF9D}"/>
              </a:ext>
            </a:extLst>
          </p:cNvPr>
          <p:cNvSpPr txBox="1">
            <a:spLocks noChangeArrowheads="1"/>
          </p:cNvSpPr>
          <p:nvPr/>
        </p:nvSpPr>
        <p:spPr bwMode="auto">
          <a:xfrm>
            <a:off x="5738813" y="5603875"/>
            <a:ext cx="62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900" b="1">
                <a:solidFill>
                  <a:srgbClr val="286DA6"/>
                </a:solidFill>
                <a:latin typeface="+mj-lt"/>
              </a:rPr>
              <a:t>I</a:t>
            </a:r>
            <a:r>
              <a:rPr lang="en-GB" altLang="en-US" sz="2800" b="1" baseline="-25000">
                <a:solidFill>
                  <a:srgbClr val="286DA6"/>
                </a:solidFill>
                <a:latin typeface="+mj-lt"/>
              </a:rPr>
              <a:t>p</a:t>
            </a:r>
          </a:p>
        </p:txBody>
      </p:sp>
      <p:sp>
        <p:nvSpPr>
          <p:cNvPr id="294941" name="Text Box 29">
            <a:extLst>
              <a:ext uri="{FF2B5EF4-FFF2-40B4-BE49-F238E27FC236}">
                <a16:creationId xmlns:a16="http://schemas.microsoft.com/office/drawing/2014/main" id="{694BC745-A4EF-4F27-85BD-9592C6DA0469}"/>
              </a:ext>
            </a:extLst>
          </p:cNvPr>
          <p:cNvSpPr txBox="1">
            <a:spLocks noChangeArrowheads="1"/>
          </p:cNvSpPr>
          <p:nvPr/>
        </p:nvSpPr>
        <p:spPr bwMode="auto">
          <a:xfrm>
            <a:off x="8372475" y="5235575"/>
            <a:ext cx="487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900" b="1">
                <a:solidFill>
                  <a:srgbClr val="286DA6"/>
                </a:solidFill>
                <a:latin typeface="+mj-lt"/>
              </a:rPr>
              <a:t>I</a:t>
            </a:r>
            <a:r>
              <a:rPr lang="en-GB" altLang="en-US" sz="2800" b="1" baseline="-25000">
                <a:solidFill>
                  <a:srgbClr val="286DA6"/>
                </a:solidFill>
                <a:latin typeface="+mj-lt"/>
              </a:rPr>
              <a:t>s</a:t>
            </a:r>
          </a:p>
        </p:txBody>
      </p:sp>
      <p:sp>
        <p:nvSpPr>
          <p:cNvPr id="294942" name="Line 30">
            <a:extLst>
              <a:ext uri="{FF2B5EF4-FFF2-40B4-BE49-F238E27FC236}">
                <a16:creationId xmlns:a16="http://schemas.microsoft.com/office/drawing/2014/main" id="{3EADF857-11F1-41C8-BCE7-FB1F1E1C6387}"/>
              </a:ext>
            </a:extLst>
          </p:cNvPr>
          <p:cNvSpPr>
            <a:spLocks noChangeShapeType="1"/>
          </p:cNvSpPr>
          <p:nvPr/>
        </p:nvSpPr>
        <p:spPr bwMode="auto">
          <a:xfrm flipV="1">
            <a:off x="5656263" y="5564188"/>
            <a:ext cx="574675" cy="58737"/>
          </a:xfrm>
          <a:prstGeom prst="line">
            <a:avLst/>
          </a:prstGeom>
          <a:noFill/>
          <a:ln w="38100">
            <a:solidFill>
              <a:srgbClr val="286DA6"/>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94943" name="Line 31">
            <a:extLst>
              <a:ext uri="{FF2B5EF4-FFF2-40B4-BE49-F238E27FC236}">
                <a16:creationId xmlns:a16="http://schemas.microsoft.com/office/drawing/2014/main" id="{9021FE33-D980-46BF-A37D-50DFF27CEBFC}"/>
              </a:ext>
            </a:extLst>
          </p:cNvPr>
          <p:cNvSpPr>
            <a:spLocks noChangeShapeType="1"/>
          </p:cNvSpPr>
          <p:nvPr/>
        </p:nvSpPr>
        <p:spPr bwMode="auto">
          <a:xfrm flipH="1">
            <a:off x="8231188" y="5165725"/>
            <a:ext cx="593725" cy="60325"/>
          </a:xfrm>
          <a:prstGeom prst="line">
            <a:avLst/>
          </a:prstGeom>
          <a:noFill/>
          <a:ln w="38100">
            <a:solidFill>
              <a:srgbClr val="286DA6"/>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pic>
        <p:nvPicPr>
          <p:cNvPr id="27" name="Picture 26" descr="Picture1.jpg">
            <a:extLst>
              <a:ext uri="{FF2B5EF4-FFF2-40B4-BE49-F238E27FC236}">
                <a16:creationId xmlns:a16="http://schemas.microsoft.com/office/drawing/2014/main" id="{23DF86D3-ECF0-4E8F-9AF2-6A0DFD561B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127375"/>
            <a:ext cx="44132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cture2.jpg">
            <a:extLst>
              <a:ext uri="{FF2B5EF4-FFF2-40B4-BE49-F238E27FC236}">
                <a16:creationId xmlns:a16="http://schemas.microsoft.com/office/drawing/2014/main" id="{27CC18D1-0476-4D56-8F71-AF8835A745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775" y="4406900"/>
            <a:ext cx="43830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a:hlinkClick r:id="" action="ppaction://hlinkshowjump?jump=nextslide"/>
            <a:extLst>
              <a:ext uri="{FF2B5EF4-FFF2-40B4-BE49-F238E27FC236}">
                <a16:creationId xmlns:a16="http://schemas.microsoft.com/office/drawing/2014/main" id="{21180152-FF13-43F6-A770-4901F9E0C50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9" descr="notes_icon">
            <a:extLst>
              <a:ext uri="{FF2B5EF4-FFF2-40B4-BE49-F238E27FC236}">
                <a16:creationId xmlns:a16="http://schemas.microsoft.com/office/drawing/2014/main" id="{B66C845C-CB9E-4A30-B839-EC6D73FB7CA1}"/>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9" name="Picture 9">
            <a:extLst>
              <a:ext uri="{FF2B5EF4-FFF2-40B4-BE49-F238E27FC236}">
                <a16:creationId xmlns:a16="http://schemas.microsoft.com/office/drawing/2014/main" id="{A447A58A-150A-40FB-87E9-000574AFA73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9493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9493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94935"/>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94937"/>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94939"/>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94938"/>
                                        </p:tgtEl>
                                        <p:attrNameLst>
                                          <p:attrName>style.visibility</p:attrName>
                                        </p:attrNameLst>
                                      </p:cBhvr>
                                      <p:to>
                                        <p:strVal val="visible"/>
                                      </p:to>
                                    </p:set>
                                  </p:childTnLst>
                                </p:cTn>
                              </p:par>
                            </p:childTnLst>
                          </p:cTn>
                        </p:par>
                        <p:par>
                          <p:cTn id="25" fill="hold" nodeType="afterGroup">
                            <p:stCondLst>
                              <p:cond delay="0"/>
                            </p:stCondLst>
                            <p:childTnLst>
                              <p:par>
                                <p:cTn id="26" presetID="22" presetClass="entr" presetSubtype="8" fill="hold" nodeType="afterEffect">
                                  <p:stCondLst>
                                    <p:cond delay="0"/>
                                  </p:stCondLst>
                                  <p:childTnLst>
                                    <p:set>
                                      <p:cBhvr>
                                        <p:cTn id="27" dur="1" fill="hold">
                                          <p:stCondLst>
                                            <p:cond delay="0"/>
                                          </p:stCondLst>
                                        </p:cTn>
                                        <p:tgtEl>
                                          <p:spTgt spid="294942"/>
                                        </p:tgtEl>
                                        <p:attrNameLst>
                                          <p:attrName>style.visibility</p:attrName>
                                        </p:attrNameLst>
                                      </p:cBhvr>
                                      <p:to>
                                        <p:strVal val="visible"/>
                                      </p:to>
                                    </p:set>
                                    <p:animEffect transition="in" filter="wipe(left)">
                                      <p:cBhvr>
                                        <p:cTn id="28" dur="500"/>
                                        <p:tgtEl>
                                          <p:spTgt spid="2949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4940"/>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2" fill="hold" nodeType="afterEffect">
                                  <p:stCondLst>
                                    <p:cond delay="0"/>
                                  </p:stCondLst>
                                  <p:childTnLst>
                                    <p:set>
                                      <p:cBhvr>
                                        <p:cTn id="33" dur="1" fill="hold">
                                          <p:stCondLst>
                                            <p:cond delay="0"/>
                                          </p:stCondLst>
                                        </p:cTn>
                                        <p:tgtEl>
                                          <p:spTgt spid="294943"/>
                                        </p:tgtEl>
                                        <p:attrNameLst>
                                          <p:attrName>style.visibility</p:attrName>
                                        </p:attrNameLst>
                                      </p:cBhvr>
                                      <p:to>
                                        <p:strVal val="visible"/>
                                      </p:to>
                                    </p:set>
                                    <p:animEffect transition="in" filter="wipe(right)">
                                      <p:cBhvr>
                                        <p:cTn id="34" dur="500"/>
                                        <p:tgtEl>
                                          <p:spTgt spid="294943"/>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9494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4933"/>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4922"/>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4928"/>
                                        </p:tgtEl>
                                        <p:attrNameLst>
                                          <p:attrName>style.visibility</p:attrName>
                                        </p:attrNameLst>
                                      </p:cBhvr>
                                      <p:to>
                                        <p:strVal val="visible"/>
                                      </p:to>
                                    </p:set>
                                  </p:childTnLst>
                                </p:cTn>
                              </p:par>
                            </p:childTnLst>
                          </p:cTn>
                        </p:par>
                        <p:par>
                          <p:cTn id="55" fill="hold" nodeType="afterGroup">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9491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492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animBg="1"/>
      <p:bldP spid="294918" grpId="0"/>
      <p:bldP spid="294922" grpId="0"/>
      <p:bldP spid="294927" grpId="0"/>
      <p:bldP spid="294928" grpId="0"/>
      <p:bldP spid="294933" grpId="0"/>
      <p:bldP spid="294934" grpId="0"/>
      <p:bldP spid="294935" grpId="0"/>
      <p:bldP spid="294936" grpId="0"/>
      <p:bldP spid="294937" grpId="0"/>
      <p:bldP spid="294938" grpId="0"/>
      <p:bldP spid="294939" grpId="0"/>
      <p:bldP spid="294940" grpId="0"/>
      <p:bldP spid="2949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602606C-36EA-46DE-B676-C734AB22C58C}"/>
              </a:ext>
            </a:extLst>
          </p:cNvPr>
          <p:cNvSpPr>
            <a:spLocks noGrp="1"/>
          </p:cNvSpPr>
          <p:nvPr>
            <p:ph type="title"/>
          </p:nvPr>
        </p:nvSpPr>
        <p:spPr/>
        <p:txBody>
          <a:bodyPr/>
          <a:lstStyle/>
          <a:p>
            <a:r>
              <a:rPr lang="en-GB" altLang="en-US"/>
              <a:t>Transformer power example</a:t>
            </a:r>
          </a:p>
        </p:txBody>
      </p:sp>
      <p:sp>
        <p:nvSpPr>
          <p:cNvPr id="30723" name="TextBox 8">
            <a:extLst>
              <a:ext uri="{FF2B5EF4-FFF2-40B4-BE49-F238E27FC236}">
                <a16:creationId xmlns:a16="http://schemas.microsoft.com/office/drawing/2014/main" id="{C2278085-2D7E-4F3C-AA48-32DD47F524BA}"/>
              </a:ext>
            </a:extLst>
          </p:cNvPr>
          <p:cNvSpPr txBox="1">
            <a:spLocks noChangeArrowheads="1"/>
          </p:cNvSpPr>
          <p:nvPr/>
        </p:nvSpPr>
        <p:spPr bwMode="auto">
          <a:xfrm>
            <a:off x="347663" y="788988"/>
            <a:ext cx="8461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 transformer has a primary potential difference of </a:t>
            </a:r>
            <a:r>
              <a:rPr lang="en-GB" altLang="en-US" b="1">
                <a:solidFill>
                  <a:srgbClr val="010066"/>
                </a:solidFill>
              </a:rPr>
              <a:t>1,000</a:t>
            </a:r>
            <a:r>
              <a:rPr lang="en-GB" altLang="en-US" sz="1200" b="1">
                <a:solidFill>
                  <a:srgbClr val="010066"/>
                </a:solidFill>
              </a:rPr>
              <a:t> </a:t>
            </a:r>
            <a:r>
              <a:rPr lang="en-GB" altLang="en-US" b="1">
                <a:solidFill>
                  <a:srgbClr val="010066"/>
                </a:solidFill>
              </a:rPr>
              <a:t>V</a:t>
            </a:r>
            <a:r>
              <a:rPr lang="en-GB" altLang="en-US">
                <a:solidFill>
                  <a:srgbClr val="010066"/>
                </a:solidFill>
              </a:rPr>
              <a:t> and a primary current of </a:t>
            </a:r>
            <a:r>
              <a:rPr lang="en-GB" altLang="en-US" b="1">
                <a:solidFill>
                  <a:srgbClr val="010066"/>
                </a:solidFill>
              </a:rPr>
              <a:t>0.5</a:t>
            </a:r>
            <a:r>
              <a:rPr lang="en-GB" altLang="en-US" sz="1200" b="1">
                <a:solidFill>
                  <a:srgbClr val="010066"/>
                </a:solidFill>
              </a:rPr>
              <a:t> </a:t>
            </a:r>
            <a:r>
              <a:rPr lang="en-GB" altLang="en-US" b="1">
                <a:solidFill>
                  <a:srgbClr val="010066"/>
                </a:solidFill>
              </a:rPr>
              <a:t>A</a:t>
            </a:r>
            <a:r>
              <a:rPr lang="en-GB" altLang="en-US">
                <a:solidFill>
                  <a:srgbClr val="010066"/>
                </a:solidFill>
              </a:rPr>
              <a:t>.</a:t>
            </a:r>
          </a:p>
        </p:txBody>
      </p:sp>
      <p:sp>
        <p:nvSpPr>
          <p:cNvPr id="296969" name="Rectangle 9">
            <a:extLst>
              <a:ext uri="{FF2B5EF4-FFF2-40B4-BE49-F238E27FC236}">
                <a16:creationId xmlns:a16="http://schemas.microsoft.com/office/drawing/2014/main" id="{A23FDA48-0AAA-4321-B0E8-462958B397BE}"/>
              </a:ext>
            </a:extLst>
          </p:cNvPr>
          <p:cNvSpPr>
            <a:spLocks noChangeArrowheads="1"/>
          </p:cNvSpPr>
          <p:nvPr/>
        </p:nvSpPr>
        <p:spPr bwMode="auto">
          <a:xfrm>
            <a:off x="717550" y="2909888"/>
            <a:ext cx="2424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latin typeface="+mj-lt"/>
              </a:rPr>
              <a:t> V</a:t>
            </a:r>
            <a:r>
              <a:rPr lang="en-US" altLang="en-US" b="1" baseline="-25000">
                <a:solidFill>
                  <a:srgbClr val="010066"/>
                </a:solidFill>
                <a:latin typeface="+mj-lt"/>
              </a:rPr>
              <a:t>p</a:t>
            </a:r>
            <a:r>
              <a:rPr lang="en-US" altLang="en-US" b="1">
                <a:solidFill>
                  <a:srgbClr val="010066"/>
                </a:solidFill>
                <a:latin typeface="+mj-lt"/>
              </a:rPr>
              <a:t> × I</a:t>
            </a:r>
            <a:r>
              <a:rPr lang="en-US" altLang="en-US" b="1" baseline="-25000">
                <a:solidFill>
                  <a:srgbClr val="010066"/>
                </a:solidFill>
                <a:latin typeface="+mj-lt"/>
              </a:rPr>
              <a:t>p</a:t>
            </a:r>
            <a:r>
              <a:rPr lang="en-US" altLang="en-US">
                <a:solidFill>
                  <a:srgbClr val="010066"/>
                </a:solidFill>
                <a:latin typeface="+mj-lt"/>
              </a:rPr>
              <a:t> </a:t>
            </a:r>
            <a:r>
              <a:rPr lang="en-US" altLang="en-US" b="1">
                <a:solidFill>
                  <a:srgbClr val="010066"/>
                </a:solidFill>
                <a:latin typeface="+mj-lt"/>
              </a:rPr>
              <a:t>=</a:t>
            </a:r>
            <a:r>
              <a:rPr lang="en-US" altLang="en-US">
                <a:solidFill>
                  <a:srgbClr val="010066"/>
                </a:solidFill>
                <a:latin typeface="+mj-lt"/>
              </a:rPr>
              <a:t> </a:t>
            </a:r>
            <a:r>
              <a:rPr lang="en-US" altLang="en-US" b="1">
                <a:solidFill>
                  <a:srgbClr val="010066"/>
                </a:solidFill>
                <a:latin typeface="+mj-lt"/>
              </a:rPr>
              <a:t>V</a:t>
            </a:r>
            <a:r>
              <a:rPr lang="en-US" altLang="en-US" b="1" baseline="-25000">
                <a:solidFill>
                  <a:srgbClr val="010066"/>
                </a:solidFill>
                <a:latin typeface="+mj-lt"/>
              </a:rPr>
              <a:t>s</a:t>
            </a:r>
            <a:r>
              <a:rPr lang="en-US" altLang="en-US" b="1">
                <a:solidFill>
                  <a:srgbClr val="010066"/>
                </a:solidFill>
                <a:latin typeface="+mj-lt"/>
              </a:rPr>
              <a:t> × I</a:t>
            </a:r>
            <a:r>
              <a:rPr lang="en-US" altLang="en-US" b="1" baseline="-25000">
                <a:solidFill>
                  <a:srgbClr val="010066"/>
                </a:solidFill>
                <a:latin typeface="+mj-lt"/>
              </a:rPr>
              <a:t>s</a:t>
            </a:r>
          </a:p>
        </p:txBody>
      </p:sp>
      <p:sp>
        <p:nvSpPr>
          <p:cNvPr id="296972" name="Rectangle 12">
            <a:extLst>
              <a:ext uri="{FF2B5EF4-FFF2-40B4-BE49-F238E27FC236}">
                <a16:creationId xmlns:a16="http://schemas.microsoft.com/office/drawing/2014/main" id="{599D7782-626B-4F38-B7B1-75CB87B9016F}"/>
              </a:ext>
            </a:extLst>
          </p:cNvPr>
          <p:cNvSpPr>
            <a:spLocks noChangeArrowheads="1"/>
          </p:cNvSpPr>
          <p:nvPr/>
        </p:nvSpPr>
        <p:spPr bwMode="auto">
          <a:xfrm>
            <a:off x="347663" y="1773238"/>
            <a:ext cx="7727950" cy="830262"/>
          </a:xfrm>
          <a:prstGeom prst="rect">
            <a:avLst/>
          </a:prstGeom>
          <a:solidFill>
            <a:srgbClr val="BEDAF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If the secondary circuit has a current of </a:t>
            </a:r>
            <a:r>
              <a:rPr lang="en-GB" altLang="en-US" b="1">
                <a:solidFill>
                  <a:srgbClr val="010066"/>
                </a:solidFill>
              </a:rPr>
              <a:t>0.01</a:t>
            </a:r>
            <a:r>
              <a:rPr lang="en-GB" altLang="en-US" sz="1200" b="1">
                <a:solidFill>
                  <a:srgbClr val="010066"/>
                </a:solidFill>
              </a:rPr>
              <a:t> </a:t>
            </a:r>
            <a:r>
              <a:rPr lang="en-GB" altLang="en-US" b="1">
                <a:solidFill>
                  <a:srgbClr val="010066"/>
                </a:solidFill>
              </a:rPr>
              <a:t>A</a:t>
            </a:r>
            <a:r>
              <a:rPr lang="en-GB" altLang="en-US">
                <a:solidFill>
                  <a:srgbClr val="010066"/>
                </a:solidFill>
              </a:rPr>
              <a:t> flowing, </a:t>
            </a:r>
            <a:br>
              <a:rPr lang="en-GB" altLang="en-US">
                <a:solidFill>
                  <a:srgbClr val="010066"/>
                </a:solidFill>
              </a:rPr>
            </a:br>
            <a:r>
              <a:rPr lang="en-GB" altLang="en-US">
                <a:solidFill>
                  <a:srgbClr val="010066"/>
                </a:solidFill>
              </a:rPr>
              <a:t>what is the secondary potential difference?</a:t>
            </a:r>
          </a:p>
        </p:txBody>
      </p:sp>
      <p:sp>
        <p:nvSpPr>
          <p:cNvPr id="296973" name="Rectangle 13">
            <a:extLst>
              <a:ext uri="{FF2B5EF4-FFF2-40B4-BE49-F238E27FC236}">
                <a16:creationId xmlns:a16="http://schemas.microsoft.com/office/drawing/2014/main" id="{FC04B9E6-3104-4D07-BC2A-B832AF6F1B5A}"/>
              </a:ext>
            </a:extLst>
          </p:cNvPr>
          <p:cNvSpPr>
            <a:spLocks noChangeArrowheads="1"/>
          </p:cNvSpPr>
          <p:nvPr/>
        </p:nvSpPr>
        <p:spPr bwMode="auto">
          <a:xfrm>
            <a:off x="1697038" y="5753100"/>
            <a:ext cx="170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CC00CC"/>
                </a:solidFill>
              </a:rPr>
              <a:t> </a:t>
            </a:r>
            <a:r>
              <a:rPr lang="en-US" altLang="en-US" b="1"/>
              <a:t>= </a:t>
            </a:r>
            <a:r>
              <a:rPr lang="en-US" altLang="en-US" b="1">
                <a:solidFill>
                  <a:srgbClr val="286DA6"/>
                </a:solidFill>
              </a:rPr>
              <a:t>50,000</a:t>
            </a:r>
            <a:r>
              <a:rPr lang="en-US" altLang="en-US" sz="1200" b="1">
                <a:solidFill>
                  <a:srgbClr val="286DA6"/>
                </a:solidFill>
              </a:rPr>
              <a:t> </a:t>
            </a:r>
            <a:r>
              <a:rPr lang="en-US" altLang="en-US" b="1">
                <a:solidFill>
                  <a:srgbClr val="286DA6"/>
                </a:solidFill>
              </a:rPr>
              <a:t>V</a:t>
            </a:r>
            <a:endParaRPr lang="en-GB" altLang="en-US" b="1">
              <a:solidFill>
                <a:srgbClr val="286DA6"/>
              </a:solidFill>
            </a:endParaRPr>
          </a:p>
        </p:txBody>
      </p:sp>
      <p:sp>
        <p:nvSpPr>
          <p:cNvPr id="296974" name="Rectangle 14">
            <a:extLst>
              <a:ext uri="{FF2B5EF4-FFF2-40B4-BE49-F238E27FC236}">
                <a16:creationId xmlns:a16="http://schemas.microsoft.com/office/drawing/2014/main" id="{2D418597-9223-4FA2-BA9C-54DEDC8A31F7}"/>
              </a:ext>
            </a:extLst>
          </p:cNvPr>
          <p:cNvSpPr>
            <a:spLocks noChangeArrowheads="1"/>
          </p:cNvSpPr>
          <p:nvPr/>
        </p:nvSpPr>
        <p:spPr bwMode="auto">
          <a:xfrm>
            <a:off x="3441700" y="5229225"/>
            <a:ext cx="103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0.01</a:t>
            </a:r>
            <a:r>
              <a:rPr lang="en-US" altLang="en-US" sz="1000" b="1">
                <a:solidFill>
                  <a:srgbClr val="010066"/>
                </a:solidFill>
              </a:rPr>
              <a:t> </a:t>
            </a:r>
            <a:r>
              <a:rPr lang="en-US" altLang="en-US" b="1">
                <a:solidFill>
                  <a:srgbClr val="010066"/>
                </a:solidFill>
              </a:rPr>
              <a:t>A</a:t>
            </a:r>
            <a:endParaRPr lang="en-GB" altLang="en-US" b="1">
              <a:solidFill>
                <a:srgbClr val="010066"/>
              </a:solidFill>
            </a:endParaRPr>
          </a:p>
        </p:txBody>
      </p:sp>
      <p:sp>
        <p:nvSpPr>
          <p:cNvPr id="296975" name="Rectangle 15">
            <a:extLst>
              <a:ext uri="{FF2B5EF4-FFF2-40B4-BE49-F238E27FC236}">
                <a16:creationId xmlns:a16="http://schemas.microsoft.com/office/drawing/2014/main" id="{4A8A59C9-248A-4E1B-877B-5BB62C6BCB2E}"/>
              </a:ext>
            </a:extLst>
          </p:cNvPr>
          <p:cNvSpPr>
            <a:spLocks noChangeArrowheads="1"/>
          </p:cNvSpPr>
          <p:nvPr/>
        </p:nvSpPr>
        <p:spPr bwMode="auto">
          <a:xfrm>
            <a:off x="3546475" y="46894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0.5</a:t>
            </a:r>
            <a:r>
              <a:rPr lang="en-US" altLang="en-US" sz="1000" b="1">
                <a:solidFill>
                  <a:srgbClr val="010066"/>
                </a:solidFill>
              </a:rPr>
              <a:t> </a:t>
            </a:r>
            <a:r>
              <a:rPr lang="en-US" altLang="en-US" b="1">
                <a:solidFill>
                  <a:srgbClr val="010066"/>
                </a:solidFill>
              </a:rPr>
              <a:t>A</a:t>
            </a:r>
            <a:endParaRPr lang="en-GB" altLang="en-US" b="1">
              <a:solidFill>
                <a:srgbClr val="010066"/>
              </a:solidFill>
            </a:endParaRPr>
          </a:p>
        </p:txBody>
      </p:sp>
      <p:sp>
        <p:nvSpPr>
          <p:cNvPr id="296976" name="Rectangle 16">
            <a:extLst>
              <a:ext uri="{FF2B5EF4-FFF2-40B4-BE49-F238E27FC236}">
                <a16:creationId xmlns:a16="http://schemas.microsoft.com/office/drawing/2014/main" id="{59CC1487-CFC8-4584-976A-60588BDFD324}"/>
              </a:ext>
            </a:extLst>
          </p:cNvPr>
          <p:cNvSpPr>
            <a:spLocks noChangeArrowheads="1"/>
          </p:cNvSpPr>
          <p:nvPr/>
        </p:nvSpPr>
        <p:spPr bwMode="auto">
          <a:xfrm>
            <a:off x="2106613" y="49403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1,000</a:t>
            </a:r>
            <a:r>
              <a:rPr lang="en-US" altLang="en-US" sz="1000" b="1">
                <a:solidFill>
                  <a:srgbClr val="010066"/>
                </a:solidFill>
              </a:rPr>
              <a:t> </a:t>
            </a:r>
            <a:r>
              <a:rPr lang="en-US" altLang="en-US" b="1">
                <a:solidFill>
                  <a:srgbClr val="010066"/>
                </a:solidFill>
              </a:rPr>
              <a:t>V</a:t>
            </a:r>
            <a:r>
              <a:rPr lang="en-US" altLang="en-US">
                <a:solidFill>
                  <a:srgbClr val="010066"/>
                </a:solidFill>
              </a:rPr>
              <a:t> </a:t>
            </a:r>
            <a:r>
              <a:rPr lang="en-US" altLang="en-US" b="1">
                <a:solidFill>
                  <a:srgbClr val="010066"/>
                </a:solidFill>
              </a:rPr>
              <a:t>×</a:t>
            </a:r>
            <a:endParaRPr lang="en-GB" altLang="en-US" b="1">
              <a:solidFill>
                <a:srgbClr val="010066"/>
              </a:solidFill>
            </a:endParaRPr>
          </a:p>
        </p:txBody>
      </p:sp>
      <p:sp>
        <p:nvSpPr>
          <p:cNvPr id="296977" name="Rectangle 17">
            <a:extLst>
              <a:ext uri="{FF2B5EF4-FFF2-40B4-BE49-F238E27FC236}">
                <a16:creationId xmlns:a16="http://schemas.microsoft.com/office/drawing/2014/main" id="{BE5C5CC5-972D-4D61-A4D1-3002B5C62FFA}"/>
              </a:ext>
            </a:extLst>
          </p:cNvPr>
          <p:cNvSpPr>
            <a:spLocks noChangeArrowheads="1"/>
          </p:cNvSpPr>
          <p:nvPr/>
        </p:nvSpPr>
        <p:spPr bwMode="auto">
          <a:xfrm>
            <a:off x="1781175" y="4941888"/>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a:t>
            </a:r>
            <a:endParaRPr lang="en-GB" altLang="en-US" b="1">
              <a:solidFill>
                <a:srgbClr val="010066"/>
              </a:solidFill>
            </a:endParaRPr>
          </a:p>
        </p:txBody>
      </p:sp>
      <p:sp>
        <p:nvSpPr>
          <p:cNvPr id="296978" name="Rectangle 18">
            <a:extLst>
              <a:ext uri="{FF2B5EF4-FFF2-40B4-BE49-F238E27FC236}">
                <a16:creationId xmlns:a16="http://schemas.microsoft.com/office/drawing/2014/main" id="{4DECFA84-256B-4583-8DC5-BBF76F57AE76}"/>
              </a:ext>
            </a:extLst>
          </p:cNvPr>
          <p:cNvSpPr>
            <a:spLocks noChangeArrowheads="1"/>
          </p:cNvSpPr>
          <p:nvPr/>
        </p:nvSpPr>
        <p:spPr bwMode="auto">
          <a:xfrm>
            <a:off x="3017838" y="4086225"/>
            <a:ext cx="553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6"/>
                </a:solidFill>
                <a:latin typeface="+mj-lt"/>
              </a:rPr>
              <a:t> </a:t>
            </a:r>
            <a:r>
              <a:rPr lang="en-US" altLang="en-US" b="1">
                <a:solidFill>
                  <a:srgbClr val="010066"/>
                </a:solidFill>
                <a:latin typeface="+mj-lt"/>
              </a:rPr>
              <a:t>I</a:t>
            </a:r>
            <a:r>
              <a:rPr lang="en-US" altLang="en-US" b="1" baseline="-25000">
                <a:solidFill>
                  <a:srgbClr val="010066"/>
                </a:solidFill>
                <a:latin typeface="+mj-lt"/>
              </a:rPr>
              <a:t>s</a:t>
            </a:r>
            <a:r>
              <a:rPr lang="en-US" altLang="en-US" b="1">
                <a:solidFill>
                  <a:srgbClr val="010066"/>
                </a:solidFill>
                <a:latin typeface="+mj-lt"/>
              </a:rPr>
              <a:t> </a:t>
            </a:r>
            <a:endParaRPr lang="en-GB" altLang="en-US" b="1">
              <a:solidFill>
                <a:srgbClr val="010066"/>
              </a:solidFill>
              <a:latin typeface="+mj-lt"/>
            </a:endParaRPr>
          </a:p>
        </p:txBody>
      </p:sp>
      <p:sp>
        <p:nvSpPr>
          <p:cNvPr id="296979" name="Rectangle 19">
            <a:extLst>
              <a:ext uri="{FF2B5EF4-FFF2-40B4-BE49-F238E27FC236}">
                <a16:creationId xmlns:a16="http://schemas.microsoft.com/office/drawing/2014/main" id="{8AF39E45-BA47-4D02-91D0-864DFAD6DDF1}"/>
              </a:ext>
            </a:extLst>
          </p:cNvPr>
          <p:cNvSpPr>
            <a:spLocks noChangeArrowheads="1"/>
          </p:cNvSpPr>
          <p:nvPr/>
        </p:nvSpPr>
        <p:spPr bwMode="auto">
          <a:xfrm>
            <a:off x="3125788" y="3597275"/>
            <a:ext cx="42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latin typeface="+mj-lt"/>
              </a:rPr>
              <a:t>I</a:t>
            </a:r>
            <a:r>
              <a:rPr lang="en-US" altLang="en-US" b="1" baseline="-25000">
                <a:solidFill>
                  <a:srgbClr val="010066"/>
                </a:solidFill>
                <a:latin typeface="+mj-lt"/>
              </a:rPr>
              <a:t>p</a:t>
            </a:r>
            <a:endParaRPr lang="en-GB" altLang="en-US" b="1" baseline="-25000">
              <a:solidFill>
                <a:srgbClr val="010066"/>
              </a:solidFill>
              <a:latin typeface="+mj-lt"/>
            </a:endParaRPr>
          </a:p>
        </p:txBody>
      </p:sp>
      <p:sp>
        <p:nvSpPr>
          <p:cNvPr id="296980" name="Rectangle 20">
            <a:extLst>
              <a:ext uri="{FF2B5EF4-FFF2-40B4-BE49-F238E27FC236}">
                <a16:creationId xmlns:a16="http://schemas.microsoft.com/office/drawing/2014/main" id="{92C2D375-C44F-4D99-960D-FC392BA7CC4E}"/>
              </a:ext>
            </a:extLst>
          </p:cNvPr>
          <p:cNvSpPr>
            <a:spLocks noChangeArrowheads="1"/>
          </p:cNvSpPr>
          <p:nvPr/>
        </p:nvSpPr>
        <p:spPr bwMode="auto">
          <a:xfrm>
            <a:off x="2189163" y="3819525"/>
            <a:ext cx="77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V</a:t>
            </a:r>
            <a:r>
              <a:rPr lang="en-US" altLang="en-US" b="1" baseline="-25000">
                <a:solidFill>
                  <a:srgbClr val="010066"/>
                </a:solidFill>
              </a:rPr>
              <a:t>p</a:t>
            </a:r>
            <a:r>
              <a:rPr lang="en-US" altLang="en-US" b="1">
                <a:solidFill>
                  <a:srgbClr val="010066"/>
                </a:solidFill>
              </a:rPr>
              <a:t> ×</a:t>
            </a:r>
          </a:p>
        </p:txBody>
      </p:sp>
      <p:sp>
        <p:nvSpPr>
          <p:cNvPr id="296981" name="Rectangle 21">
            <a:extLst>
              <a:ext uri="{FF2B5EF4-FFF2-40B4-BE49-F238E27FC236}">
                <a16:creationId xmlns:a16="http://schemas.microsoft.com/office/drawing/2014/main" id="{2E0DDC9A-5B97-4BFB-94B4-3FD3F9ABDDA1}"/>
              </a:ext>
            </a:extLst>
          </p:cNvPr>
          <p:cNvSpPr>
            <a:spLocks noChangeArrowheads="1"/>
          </p:cNvSpPr>
          <p:nvPr/>
        </p:nvSpPr>
        <p:spPr bwMode="auto">
          <a:xfrm>
            <a:off x="1289050" y="3803650"/>
            <a:ext cx="500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V</a:t>
            </a:r>
            <a:r>
              <a:rPr lang="en-US" altLang="en-US" b="1" baseline="-25000">
                <a:solidFill>
                  <a:srgbClr val="010066"/>
                </a:solidFill>
              </a:rPr>
              <a:t>s</a:t>
            </a:r>
            <a:endParaRPr lang="en-GB" altLang="en-US" b="1" baseline="-25000">
              <a:solidFill>
                <a:srgbClr val="010066"/>
              </a:solidFill>
            </a:endParaRPr>
          </a:p>
        </p:txBody>
      </p:sp>
      <p:sp>
        <p:nvSpPr>
          <p:cNvPr id="296982" name="Rectangle 22">
            <a:extLst>
              <a:ext uri="{FF2B5EF4-FFF2-40B4-BE49-F238E27FC236}">
                <a16:creationId xmlns:a16="http://schemas.microsoft.com/office/drawing/2014/main" id="{8AD03B29-2237-4661-9811-A79E5138A73E}"/>
              </a:ext>
            </a:extLst>
          </p:cNvPr>
          <p:cNvSpPr>
            <a:spLocks noChangeArrowheads="1"/>
          </p:cNvSpPr>
          <p:nvPr/>
        </p:nvSpPr>
        <p:spPr bwMode="auto">
          <a:xfrm>
            <a:off x="1792288" y="381952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b="1">
                <a:solidFill>
                  <a:srgbClr val="010066"/>
                </a:solidFill>
              </a:rPr>
              <a:t>=</a:t>
            </a:r>
            <a:endParaRPr lang="en-GB" altLang="en-US" b="1">
              <a:solidFill>
                <a:srgbClr val="010066"/>
              </a:solidFill>
            </a:endParaRPr>
          </a:p>
        </p:txBody>
      </p:sp>
      <p:sp>
        <p:nvSpPr>
          <p:cNvPr id="296983" name="Line 23">
            <a:extLst>
              <a:ext uri="{FF2B5EF4-FFF2-40B4-BE49-F238E27FC236}">
                <a16:creationId xmlns:a16="http://schemas.microsoft.com/office/drawing/2014/main" id="{2F6B2A22-C429-4A64-B521-58C8A9071B98}"/>
              </a:ext>
            </a:extLst>
          </p:cNvPr>
          <p:cNvSpPr>
            <a:spLocks noChangeShapeType="1"/>
          </p:cNvSpPr>
          <p:nvPr/>
        </p:nvSpPr>
        <p:spPr bwMode="auto">
          <a:xfrm>
            <a:off x="3052763" y="4084638"/>
            <a:ext cx="504825"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6984" name="Line 24">
            <a:extLst>
              <a:ext uri="{FF2B5EF4-FFF2-40B4-BE49-F238E27FC236}">
                <a16:creationId xmlns:a16="http://schemas.microsoft.com/office/drawing/2014/main" id="{2742506A-3040-452E-9B31-8EC54EE547C4}"/>
              </a:ext>
            </a:extLst>
          </p:cNvPr>
          <p:cNvSpPr>
            <a:spLocks noChangeShapeType="1"/>
          </p:cNvSpPr>
          <p:nvPr/>
        </p:nvSpPr>
        <p:spPr bwMode="auto">
          <a:xfrm>
            <a:off x="3632200" y="5176838"/>
            <a:ext cx="676275"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0739" name="Picture 8" descr="PC8_gfx_transformer_stepup">
            <a:extLst>
              <a:ext uri="{FF2B5EF4-FFF2-40B4-BE49-F238E27FC236}">
                <a16:creationId xmlns:a16="http://schemas.microsoft.com/office/drawing/2014/main" id="{52F013A6-A6CD-4C76-9A34-841EE2B31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2841625"/>
            <a:ext cx="335756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Text Box 28">
            <a:extLst>
              <a:ext uri="{FF2B5EF4-FFF2-40B4-BE49-F238E27FC236}">
                <a16:creationId xmlns:a16="http://schemas.microsoft.com/office/drawing/2014/main" id="{E69D7E79-8AAD-4793-B249-4111AD7E273B}"/>
              </a:ext>
            </a:extLst>
          </p:cNvPr>
          <p:cNvSpPr txBox="1">
            <a:spLocks noChangeArrowheads="1"/>
          </p:cNvSpPr>
          <p:nvPr/>
        </p:nvSpPr>
        <p:spPr bwMode="auto">
          <a:xfrm>
            <a:off x="5013325" y="4656138"/>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30741" name="Text Box 29">
            <a:extLst>
              <a:ext uri="{FF2B5EF4-FFF2-40B4-BE49-F238E27FC236}">
                <a16:creationId xmlns:a16="http://schemas.microsoft.com/office/drawing/2014/main" id="{20C1F57B-321E-456A-AA1F-A04AF05B42A3}"/>
              </a:ext>
            </a:extLst>
          </p:cNvPr>
          <p:cNvSpPr txBox="1">
            <a:spLocks noChangeArrowheads="1"/>
          </p:cNvSpPr>
          <p:nvPr/>
        </p:nvSpPr>
        <p:spPr bwMode="auto">
          <a:xfrm>
            <a:off x="5038725" y="3638550"/>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30742" name="Text Box 30">
            <a:extLst>
              <a:ext uri="{FF2B5EF4-FFF2-40B4-BE49-F238E27FC236}">
                <a16:creationId xmlns:a16="http://schemas.microsoft.com/office/drawing/2014/main" id="{5F83B2AE-20BE-4B24-BB59-FB0A480ADC81}"/>
              </a:ext>
            </a:extLst>
          </p:cNvPr>
          <p:cNvSpPr txBox="1">
            <a:spLocks noChangeArrowheads="1"/>
          </p:cNvSpPr>
          <p:nvPr/>
        </p:nvSpPr>
        <p:spPr bwMode="auto">
          <a:xfrm>
            <a:off x="4960938" y="4184650"/>
            <a:ext cx="62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V</a:t>
            </a:r>
            <a:r>
              <a:rPr lang="en-GB" altLang="en-US" sz="2800" b="1" baseline="-25000">
                <a:solidFill>
                  <a:srgbClr val="286DA6"/>
                </a:solidFill>
              </a:rPr>
              <a:t>p</a:t>
            </a:r>
          </a:p>
        </p:txBody>
      </p:sp>
      <p:sp>
        <p:nvSpPr>
          <p:cNvPr id="30743" name="Text Box 31">
            <a:extLst>
              <a:ext uri="{FF2B5EF4-FFF2-40B4-BE49-F238E27FC236}">
                <a16:creationId xmlns:a16="http://schemas.microsoft.com/office/drawing/2014/main" id="{A355ECD9-54BB-4025-B987-1EA9826F2531}"/>
              </a:ext>
            </a:extLst>
          </p:cNvPr>
          <p:cNvSpPr txBox="1">
            <a:spLocks noChangeArrowheads="1"/>
          </p:cNvSpPr>
          <p:nvPr/>
        </p:nvSpPr>
        <p:spPr bwMode="auto">
          <a:xfrm>
            <a:off x="8277225" y="4270375"/>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30744" name="Text Box 32">
            <a:extLst>
              <a:ext uri="{FF2B5EF4-FFF2-40B4-BE49-F238E27FC236}">
                <a16:creationId xmlns:a16="http://schemas.microsoft.com/office/drawing/2014/main" id="{84A3404E-DE64-4077-8BB8-EA715974181E}"/>
              </a:ext>
            </a:extLst>
          </p:cNvPr>
          <p:cNvSpPr txBox="1">
            <a:spLocks noChangeArrowheads="1"/>
          </p:cNvSpPr>
          <p:nvPr/>
        </p:nvSpPr>
        <p:spPr bwMode="auto">
          <a:xfrm>
            <a:off x="8248650" y="3370263"/>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a:solidFill>
                  <a:srgbClr val="286DA6"/>
                </a:solidFill>
              </a:rPr>
              <a:t>–</a:t>
            </a:r>
          </a:p>
        </p:txBody>
      </p:sp>
      <p:sp>
        <p:nvSpPr>
          <p:cNvPr id="30745" name="Text Box 33">
            <a:extLst>
              <a:ext uri="{FF2B5EF4-FFF2-40B4-BE49-F238E27FC236}">
                <a16:creationId xmlns:a16="http://schemas.microsoft.com/office/drawing/2014/main" id="{1DF9FEBB-2E7C-4B5A-8242-57EA238FEEC4}"/>
              </a:ext>
            </a:extLst>
          </p:cNvPr>
          <p:cNvSpPr txBox="1">
            <a:spLocks noChangeArrowheads="1"/>
          </p:cNvSpPr>
          <p:nvPr/>
        </p:nvSpPr>
        <p:spPr bwMode="auto">
          <a:xfrm>
            <a:off x="8035925" y="3821113"/>
            <a:ext cx="62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286DA6"/>
                </a:solidFill>
              </a:rPr>
              <a:t>V</a:t>
            </a:r>
            <a:r>
              <a:rPr lang="en-GB" altLang="en-US" sz="2800" b="1" baseline="-25000">
                <a:solidFill>
                  <a:srgbClr val="286DA6"/>
                </a:solidFill>
              </a:rPr>
              <a:t>s</a:t>
            </a:r>
          </a:p>
        </p:txBody>
      </p:sp>
      <p:sp>
        <p:nvSpPr>
          <p:cNvPr id="30746" name="Text Box 34">
            <a:extLst>
              <a:ext uri="{FF2B5EF4-FFF2-40B4-BE49-F238E27FC236}">
                <a16:creationId xmlns:a16="http://schemas.microsoft.com/office/drawing/2014/main" id="{6793F329-125B-41A8-AF25-992E36AC2E89}"/>
              </a:ext>
            </a:extLst>
          </p:cNvPr>
          <p:cNvSpPr txBox="1">
            <a:spLocks noChangeArrowheads="1"/>
          </p:cNvSpPr>
          <p:nvPr/>
        </p:nvSpPr>
        <p:spPr bwMode="auto">
          <a:xfrm>
            <a:off x="5487988" y="5413375"/>
            <a:ext cx="628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900" b="1">
                <a:solidFill>
                  <a:srgbClr val="286DA6"/>
                </a:solidFill>
                <a:latin typeface="+mj-lt"/>
              </a:rPr>
              <a:t>I</a:t>
            </a:r>
            <a:r>
              <a:rPr lang="en-GB" altLang="en-US" sz="2800" b="1" baseline="-25000">
                <a:solidFill>
                  <a:srgbClr val="286DA6"/>
                </a:solidFill>
                <a:latin typeface="+mj-lt"/>
              </a:rPr>
              <a:t>p</a:t>
            </a:r>
          </a:p>
        </p:txBody>
      </p:sp>
      <p:sp>
        <p:nvSpPr>
          <p:cNvPr id="30747" name="Text Box 35">
            <a:extLst>
              <a:ext uri="{FF2B5EF4-FFF2-40B4-BE49-F238E27FC236}">
                <a16:creationId xmlns:a16="http://schemas.microsoft.com/office/drawing/2014/main" id="{FF05E449-A3CE-4292-B353-01BB5C5A938C}"/>
              </a:ext>
            </a:extLst>
          </p:cNvPr>
          <p:cNvSpPr txBox="1">
            <a:spLocks noChangeArrowheads="1"/>
          </p:cNvSpPr>
          <p:nvPr/>
        </p:nvSpPr>
        <p:spPr bwMode="auto">
          <a:xfrm>
            <a:off x="8121650" y="5045075"/>
            <a:ext cx="4873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900" b="1">
                <a:solidFill>
                  <a:srgbClr val="286DA6"/>
                </a:solidFill>
                <a:latin typeface="+mj-lt"/>
              </a:rPr>
              <a:t>I</a:t>
            </a:r>
            <a:r>
              <a:rPr lang="en-GB" altLang="en-US" sz="2800" b="1" baseline="-25000">
                <a:solidFill>
                  <a:srgbClr val="286DA6"/>
                </a:solidFill>
                <a:latin typeface="+mj-lt"/>
              </a:rPr>
              <a:t>s</a:t>
            </a:r>
          </a:p>
        </p:txBody>
      </p:sp>
      <p:sp>
        <p:nvSpPr>
          <p:cNvPr id="30748" name="Line 36">
            <a:extLst>
              <a:ext uri="{FF2B5EF4-FFF2-40B4-BE49-F238E27FC236}">
                <a16:creationId xmlns:a16="http://schemas.microsoft.com/office/drawing/2014/main" id="{5422753B-A632-4223-A02F-482C6F77CBC4}"/>
              </a:ext>
            </a:extLst>
          </p:cNvPr>
          <p:cNvSpPr>
            <a:spLocks noChangeShapeType="1"/>
          </p:cNvSpPr>
          <p:nvPr/>
        </p:nvSpPr>
        <p:spPr bwMode="auto">
          <a:xfrm flipV="1">
            <a:off x="5405438" y="5373688"/>
            <a:ext cx="574675" cy="58737"/>
          </a:xfrm>
          <a:prstGeom prst="line">
            <a:avLst/>
          </a:prstGeom>
          <a:noFill/>
          <a:ln w="38100">
            <a:solidFill>
              <a:srgbClr val="286DA6"/>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30749" name="Line 37">
            <a:extLst>
              <a:ext uri="{FF2B5EF4-FFF2-40B4-BE49-F238E27FC236}">
                <a16:creationId xmlns:a16="http://schemas.microsoft.com/office/drawing/2014/main" id="{C968B792-E4AB-46E5-B3FB-A92A93BCBA71}"/>
              </a:ext>
            </a:extLst>
          </p:cNvPr>
          <p:cNvSpPr>
            <a:spLocks noChangeShapeType="1"/>
          </p:cNvSpPr>
          <p:nvPr/>
        </p:nvSpPr>
        <p:spPr bwMode="auto">
          <a:xfrm flipH="1">
            <a:off x="7980363" y="4975225"/>
            <a:ext cx="593725" cy="60325"/>
          </a:xfrm>
          <a:prstGeom prst="line">
            <a:avLst/>
          </a:prstGeom>
          <a:noFill/>
          <a:ln w="38100">
            <a:solidFill>
              <a:srgbClr val="286DA6"/>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pic>
        <p:nvPicPr>
          <p:cNvPr id="31" name="Picture 19">
            <a:hlinkClick r:id="" action="ppaction://hlinkshowjump?jump=nextslide"/>
            <a:extLst>
              <a:ext uri="{FF2B5EF4-FFF2-40B4-BE49-F238E27FC236}">
                <a16:creationId xmlns:a16="http://schemas.microsoft.com/office/drawing/2014/main" id="{A91B23CF-1AF6-4A12-A264-8F0AE524CA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0" name="Picture 29">
            <a:extLst>
              <a:ext uri="{FF2B5EF4-FFF2-40B4-BE49-F238E27FC236}">
                <a16:creationId xmlns:a16="http://schemas.microsoft.com/office/drawing/2014/main" id="{962256C6-77DB-4B92-A6A9-F488C6CF07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96982"/>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96980"/>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9697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69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697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6977"/>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96976"/>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969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698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697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697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9" grpId="0"/>
      <p:bldP spid="296972" grpId="0" animBg="1"/>
      <p:bldP spid="296973" grpId="0"/>
      <p:bldP spid="296974" grpId="0"/>
      <p:bldP spid="296975" grpId="0"/>
      <p:bldP spid="296976" grpId="0"/>
      <p:bldP spid="296977" grpId="0"/>
      <p:bldP spid="296978" grpId="0"/>
      <p:bldP spid="296979" grpId="0"/>
      <p:bldP spid="296980" grpId="0"/>
      <p:bldP spid="296981" grpId="0"/>
      <p:bldP spid="2969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a:extLst>
              <a:ext uri="{FF2B5EF4-FFF2-40B4-BE49-F238E27FC236}">
                <a16:creationId xmlns:a16="http://schemas.microsoft.com/office/drawing/2014/main" id="{A635C53E-9B40-40D8-B2D0-6D89B9866920}"/>
              </a:ext>
            </a:extLst>
          </p:cNvPr>
          <p:cNvSpPr>
            <a:spLocks noGrp="1"/>
          </p:cNvSpPr>
          <p:nvPr>
            <p:ph type="title"/>
          </p:nvPr>
        </p:nvSpPr>
        <p:spPr/>
        <p:txBody>
          <a:bodyPr/>
          <a:lstStyle/>
          <a:p>
            <a:r>
              <a:rPr lang="en-GB" altLang="en-US"/>
              <a:t>Power loss in wires</a:t>
            </a:r>
          </a:p>
        </p:txBody>
      </p:sp>
      <p:sp>
        <p:nvSpPr>
          <p:cNvPr id="31748" name="AutoShape 8">
            <a:extLst>
              <a:ext uri="{FF2B5EF4-FFF2-40B4-BE49-F238E27FC236}">
                <a16:creationId xmlns:a16="http://schemas.microsoft.com/office/drawing/2014/main" id="{F0C01FFF-FBDE-4850-9454-A0BFADDF7688}"/>
              </a:ext>
            </a:extLst>
          </p:cNvPr>
          <p:cNvSpPr>
            <a:spLocks noChangeArrowheads="1"/>
          </p:cNvSpPr>
          <p:nvPr/>
        </p:nvSpPr>
        <p:spPr bwMode="auto">
          <a:xfrm>
            <a:off x="1150938" y="1808163"/>
            <a:ext cx="6840537" cy="1260475"/>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sz="1800" dirty="0">
              <a:solidFill>
                <a:schemeClr val="tx1"/>
              </a:solidFill>
              <a:latin typeface="+mj-lt"/>
            </a:endParaRPr>
          </a:p>
        </p:txBody>
      </p:sp>
      <p:sp>
        <p:nvSpPr>
          <p:cNvPr id="31749" name="Text Box 9">
            <a:extLst>
              <a:ext uri="{FF2B5EF4-FFF2-40B4-BE49-F238E27FC236}">
                <a16:creationId xmlns:a16="http://schemas.microsoft.com/office/drawing/2014/main" id="{A29C51D3-2CC3-43DD-92F8-726D407BE9CE}"/>
              </a:ext>
            </a:extLst>
          </p:cNvPr>
          <p:cNvSpPr txBox="1">
            <a:spLocks noChangeArrowheads="1"/>
          </p:cNvSpPr>
          <p:nvPr/>
        </p:nvSpPr>
        <p:spPr bwMode="auto">
          <a:xfrm>
            <a:off x="1765300" y="1889125"/>
            <a:ext cx="622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b="1">
                <a:solidFill>
                  <a:schemeClr val="bg1"/>
                </a:solidFill>
              </a:rPr>
              <a:t>power loss  =  (current)</a:t>
            </a:r>
            <a:r>
              <a:rPr lang="en-US" altLang="en-US" b="1" baseline="30000">
                <a:solidFill>
                  <a:schemeClr val="bg1"/>
                </a:solidFill>
              </a:rPr>
              <a:t>2</a:t>
            </a:r>
            <a:r>
              <a:rPr lang="en-US" altLang="en-US" b="1">
                <a:solidFill>
                  <a:schemeClr val="bg1"/>
                </a:solidFill>
              </a:rPr>
              <a:t>  ×  resistance</a:t>
            </a:r>
          </a:p>
        </p:txBody>
      </p:sp>
      <p:sp>
        <p:nvSpPr>
          <p:cNvPr id="314374" name="Rectangle 71">
            <a:extLst>
              <a:ext uri="{FF2B5EF4-FFF2-40B4-BE49-F238E27FC236}">
                <a16:creationId xmlns:a16="http://schemas.microsoft.com/office/drawing/2014/main" id="{0A78DDF0-641D-4AE2-9985-B0902F916EB9}"/>
              </a:ext>
            </a:extLst>
          </p:cNvPr>
          <p:cNvSpPr>
            <a:spLocks noChangeArrowheads="1"/>
          </p:cNvSpPr>
          <p:nvPr/>
        </p:nvSpPr>
        <p:spPr bwMode="auto">
          <a:xfrm>
            <a:off x="1475668" y="3271838"/>
            <a:ext cx="569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dirty="0"/>
              <a:t>Power is measured in </a:t>
            </a:r>
            <a:r>
              <a:rPr lang="en-GB" altLang="en-US" b="1" dirty="0">
                <a:solidFill>
                  <a:srgbClr val="286DA6"/>
                </a:solidFill>
              </a:rPr>
              <a:t>watts</a:t>
            </a:r>
            <a:r>
              <a:rPr lang="en-GB" altLang="en-US" dirty="0"/>
              <a:t> </a:t>
            </a:r>
            <a:r>
              <a:rPr lang="en-GB" altLang="en-US" b="1" dirty="0">
                <a:solidFill>
                  <a:srgbClr val="286DA6"/>
                </a:solidFill>
              </a:rPr>
              <a:t>(</a:t>
            </a:r>
            <a:r>
              <a:rPr lang="en-GB" altLang="en-US" b="1" dirty="0">
                <a:solidFill>
                  <a:srgbClr val="286DA6"/>
                </a:solidFill>
                <a:sym typeface="Symbol" panose="05050102010706020507" pitchFamily="18" charset="2"/>
              </a:rPr>
              <a:t>W</a:t>
            </a:r>
            <a:r>
              <a:rPr lang="en-GB" altLang="en-US" b="1" dirty="0">
                <a:solidFill>
                  <a:srgbClr val="286DA6"/>
                </a:solidFill>
              </a:rPr>
              <a:t>)</a:t>
            </a:r>
            <a:r>
              <a:rPr lang="en-GB" altLang="en-US" dirty="0"/>
              <a:t>.</a:t>
            </a:r>
            <a:endParaRPr lang="en-GB" altLang="en-US" dirty="0">
              <a:solidFill>
                <a:schemeClr val="tx1"/>
              </a:solidFill>
            </a:endParaRPr>
          </a:p>
        </p:txBody>
      </p:sp>
      <p:sp>
        <p:nvSpPr>
          <p:cNvPr id="31751" name="Rectangle 72">
            <a:extLst>
              <a:ext uri="{FF2B5EF4-FFF2-40B4-BE49-F238E27FC236}">
                <a16:creationId xmlns:a16="http://schemas.microsoft.com/office/drawing/2014/main" id="{2E0A6FD7-C63F-4609-9821-2B6801709841}"/>
              </a:ext>
            </a:extLst>
          </p:cNvPr>
          <p:cNvSpPr>
            <a:spLocks noChangeArrowheads="1"/>
          </p:cNvSpPr>
          <p:nvPr/>
        </p:nvSpPr>
        <p:spPr bwMode="auto">
          <a:xfrm>
            <a:off x="352425" y="784225"/>
            <a:ext cx="8281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Wires have resistance, so power is lost as heat when current flows through them:</a:t>
            </a:r>
          </a:p>
        </p:txBody>
      </p:sp>
      <p:sp>
        <p:nvSpPr>
          <p:cNvPr id="31752" name="Rectangle 8">
            <a:extLst>
              <a:ext uri="{FF2B5EF4-FFF2-40B4-BE49-F238E27FC236}">
                <a16:creationId xmlns:a16="http://schemas.microsoft.com/office/drawing/2014/main" id="{5A3CECC5-795F-47CE-BB07-6FCF1BA32A04}"/>
              </a:ext>
            </a:extLst>
          </p:cNvPr>
          <p:cNvSpPr>
            <a:spLocks noChangeArrowheads="1"/>
          </p:cNvSpPr>
          <p:nvPr/>
        </p:nvSpPr>
        <p:spPr bwMode="auto">
          <a:xfrm>
            <a:off x="3163888" y="2505075"/>
            <a:ext cx="17049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b="1" dirty="0">
                <a:solidFill>
                  <a:schemeClr val="bg1"/>
                </a:solidFill>
                <a:latin typeface="+mj-lt"/>
              </a:rPr>
              <a:t>P  =  </a:t>
            </a:r>
            <a:r>
              <a:rPr lang="en-US" altLang="en-US" sz="2500" b="1" dirty="0">
                <a:solidFill>
                  <a:schemeClr val="bg1"/>
                </a:solidFill>
                <a:latin typeface="+mj-lt"/>
              </a:rPr>
              <a:t>I</a:t>
            </a:r>
            <a:r>
              <a:rPr lang="en-US" altLang="en-US" b="1" baseline="30000" dirty="0">
                <a:solidFill>
                  <a:schemeClr val="bg1"/>
                </a:solidFill>
                <a:latin typeface="+mj-lt"/>
              </a:rPr>
              <a:t>2</a:t>
            </a:r>
            <a:r>
              <a:rPr lang="en-US" altLang="en-US" b="1" dirty="0">
                <a:solidFill>
                  <a:schemeClr val="bg1"/>
                </a:solidFill>
                <a:latin typeface="+mj-lt"/>
              </a:rPr>
              <a:t> × R</a:t>
            </a:r>
          </a:p>
        </p:txBody>
      </p:sp>
      <p:sp>
        <p:nvSpPr>
          <p:cNvPr id="314379" name="Rectangle 73">
            <a:extLst>
              <a:ext uri="{FF2B5EF4-FFF2-40B4-BE49-F238E27FC236}">
                <a16:creationId xmlns:a16="http://schemas.microsoft.com/office/drawing/2014/main" id="{21C07D40-3F8E-4665-9DEE-D05F8F741974}"/>
              </a:ext>
            </a:extLst>
          </p:cNvPr>
          <p:cNvSpPr>
            <a:spLocks noChangeArrowheads="1"/>
          </p:cNvSpPr>
          <p:nvPr/>
        </p:nvSpPr>
        <p:spPr bwMode="auto">
          <a:xfrm>
            <a:off x="1475668" y="3931444"/>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dirty="0"/>
              <a:t>Current is measured in </a:t>
            </a:r>
            <a:r>
              <a:rPr lang="en-GB" altLang="en-US" b="1" dirty="0">
                <a:solidFill>
                  <a:srgbClr val="286DA6"/>
                </a:solidFill>
              </a:rPr>
              <a:t>amps</a:t>
            </a:r>
            <a:r>
              <a:rPr lang="en-GB" altLang="en-US" dirty="0"/>
              <a:t> </a:t>
            </a:r>
            <a:r>
              <a:rPr lang="en-GB" altLang="en-US" b="1" dirty="0">
                <a:solidFill>
                  <a:srgbClr val="286DA6"/>
                </a:solidFill>
              </a:rPr>
              <a:t>(A)</a:t>
            </a:r>
            <a:r>
              <a:rPr lang="en-GB" altLang="en-US" dirty="0"/>
              <a:t>.</a:t>
            </a:r>
            <a:endParaRPr lang="en-GB" altLang="en-US" dirty="0">
              <a:solidFill>
                <a:schemeClr val="tx1"/>
              </a:solidFill>
            </a:endParaRPr>
          </a:p>
        </p:txBody>
      </p:sp>
      <p:sp>
        <p:nvSpPr>
          <p:cNvPr id="314380" name="Rectangle 74">
            <a:extLst>
              <a:ext uri="{FF2B5EF4-FFF2-40B4-BE49-F238E27FC236}">
                <a16:creationId xmlns:a16="http://schemas.microsoft.com/office/drawing/2014/main" id="{48AFDC08-B263-46D3-B94E-14F084031E86}"/>
              </a:ext>
            </a:extLst>
          </p:cNvPr>
          <p:cNvSpPr>
            <a:spLocks noChangeArrowheads="1"/>
          </p:cNvSpPr>
          <p:nvPr/>
        </p:nvSpPr>
        <p:spPr bwMode="auto">
          <a:xfrm>
            <a:off x="1475668" y="4591050"/>
            <a:ext cx="611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286DA6"/>
              </a:buClr>
              <a:buFont typeface="Wingdings" panose="05000000000000000000" pitchFamily="2" charset="2"/>
              <a:buChar char="l"/>
            </a:pPr>
            <a:r>
              <a:rPr lang="en-GB" altLang="en-US" dirty="0"/>
              <a:t>Resistance is measured in </a:t>
            </a:r>
            <a:r>
              <a:rPr lang="en-GB" altLang="en-US" b="1" dirty="0">
                <a:solidFill>
                  <a:srgbClr val="286DA6"/>
                </a:solidFill>
              </a:rPr>
              <a:t>ohms</a:t>
            </a:r>
            <a:r>
              <a:rPr lang="en-GB" altLang="en-US" dirty="0"/>
              <a:t> </a:t>
            </a:r>
            <a:r>
              <a:rPr lang="en-GB" altLang="en-US" b="1" dirty="0">
                <a:solidFill>
                  <a:srgbClr val="286DA6"/>
                </a:solidFill>
              </a:rPr>
              <a:t>(</a:t>
            </a:r>
            <a:r>
              <a:rPr lang="el-GR" altLang="en-US" b="1" dirty="0">
                <a:solidFill>
                  <a:srgbClr val="286DA6"/>
                </a:solidFill>
                <a:cs typeface="Arial" panose="020B0604020202020204" pitchFamily="34" charset="0"/>
              </a:rPr>
              <a:t>Ω</a:t>
            </a:r>
            <a:r>
              <a:rPr lang="en-GB" altLang="en-US" b="1" dirty="0">
                <a:solidFill>
                  <a:srgbClr val="286DA6"/>
                </a:solidFill>
                <a:cs typeface="Arial" panose="020B0604020202020204" pitchFamily="34" charset="0"/>
              </a:rPr>
              <a:t>)</a:t>
            </a:r>
            <a:r>
              <a:rPr lang="en-GB" altLang="en-US" dirty="0">
                <a:cs typeface="Arial" panose="020B0604020202020204" pitchFamily="34" charset="0"/>
              </a:rPr>
              <a:t>.</a:t>
            </a:r>
            <a:endParaRPr lang="en-GB" altLang="en-US" dirty="0">
              <a:solidFill>
                <a:schemeClr val="tx1"/>
              </a:solidFill>
              <a:cs typeface="Arial" panose="020B0604020202020204" pitchFamily="34" charset="0"/>
            </a:endParaRPr>
          </a:p>
        </p:txBody>
      </p:sp>
      <p:sp>
        <p:nvSpPr>
          <p:cNvPr id="314381" name="Rectangle 13">
            <a:extLst>
              <a:ext uri="{FF2B5EF4-FFF2-40B4-BE49-F238E27FC236}">
                <a16:creationId xmlns:a16="http://schemas.microsoft.com/office/drawing/2014/main" id="{05310087-7262-439A-B56A-D7C5742CB11A}"/>
              </a:ext>
            </a:extLst>
          </p:cNvPr>
          <p:cNvSpPr>
            <a:spLocks noChangeArrowheads="1"/>
          </p:cNvSpPr>
          <p:nvPr/>
        </p:nvSpPr>
        <p:spPr bwMode="auto">
          <a:xfrm>
            <a:off x="352425" y="5251450"/>
            <a:ext cx="8180388"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When transmitting electricity, how does a transformer help </a:t>
            </a:r>
            <a:br>
              <a:rPr lang="en-GB" altLang="en-US" dirty="0">
                <a:solidFill>
                  <a:srgbClr val="010066"/>
                </a:solidFill>
              </a:rPr>
            </a:br>
            <a:r>
              <a:rPr lang="en-GB" altLang="en-US" dirty="0">
                <a:solidFill>
                  <a:srgbClr val="010066"/>
                </a:solidFill>
              </a:rPr>
              <a:t>to minimize the power lost?</a:t>
            </a:r>
          </a:p>
        </p:txBody>
      </p:sp>
      <p:pic>
        <p:nvPicPr>
          <p:cNvPr id="13" name="Picture 19">
            <a:hlinkClick r:id="" action="ppaction://hlinkshowjump?jump=nextslide"/>
            <a:extLst>
              <a:ext uri="{FF2B5EF4-FFF2-40B4-BE49-F238E27FC236}">
                <a16:creationId xmlns:a16="http://schemas.microsoft.com/office/drawing/2014/main" id="{C3BA35A4-9EDC-4139-9F02-E88D33BB89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9CC0CEA8-51C9-4213-9017-C9B74CEE7588}"/>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0706FEA2-32CF-46BC-BFC5-CB66B692AC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4379">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1438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43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4" grpId="0" build="allAtOnce"/>
      <p:bldP spid="314379" grpId="0" build="allAtOnce"/>
      <p:bldP spid="314380" grpId="0" build="allAtOnce"/>
      <p:bldP spid="3143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8B6EF64F-C4F7-4113-A5AD-DCC3FAD2906C}"/>
              </a:ext>
            </a:extLst>
          </p:cNvPr>
          <p:cNvSpPr>
            <a:spLocks noGrp="1"/>
          </p:cNvSpPr>
          <p:nvPr>
            <p:ph type="title"/>
          </p:nvPr>
        </p:nvSpPr>
        <p:spPr/>
        <p:txBody>
          <a:bodyPr/>
          <a:lstStyle/>
          <a:p>
            <a:r>
              <a:rPr lang="en-GB" altLang="en-US" sz="2700" dirty="0"/>
              <a:t>Why use high voltages for distribution?</a:t>
            </a:r>
          </a:p>
        </p:txBody>
      </p:sp>
      <p:pic>
        <p:nvPicPr>
          <p:cNvPr id="7" name="Picture 19">
            <a:hlinkClick r:id="" action="ppaction://hlinkshowjump?jump=nextslide"/>
            <a:extLst>
              <a:ext uri="{FF2B5EF4-FFF2-40B4-BE49-F238E27FC236}">
                <a16:creationId xmlns:a16="http://schemas.microsoft.com/office/drawing/2014/main" id="{F7947EA8-2182-441A-8F39-F7EB5FBAFF6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9813142-FFE7-48CF-9DE3-B4C8DF1082C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92CA249-BE04-43F3-9117-C3920828C442}"/>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2F9649B-3EE8-4153-AAFF-3B8730E97F9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5413870C-44E6-4842-9CD4-68F842B0CC96}"/>
              </a:ext>
            </a:extLst>
          </p:cNvPr>
          <p:cNvSpPr>
            <a:spLocks noGrp="1"/>
          </p:cNvSpPr>
          <p:nvPr>
            <p:ph type="title"/>
          </p:nvPr>
        </p:nvSpPr>
        <p:spPr/>
        <p:txBody>
          <a:bodyPr/>
          <a:lstStyle/>
          <a:p>
            <a:r>
              <a:rPr lang="en-GB" altLang="en-US" dirty="0"/>
              <a:t>Power loss in cables – example</a:t>
            </a:r>
          </a:p>
        </p:txBody>
      </p:sp>
      <p:pic>
        <p:nvPicPr>
          <p:cNvPr id="9" name="Picture 6" descr="flash_icon">
            <a:extLst>
              <a:ext uri="{FF2B5EF4-FFF2-40B4-BE49-F238E27FC236}">
                <a16:creationId xmlns:a16="http://schemas.microsoft.com/office/drawing/2014/main" id="{8DB8C7AB-8583-4849-B948-B0489ED730D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9">
            <a:extLst>
              <a:ext uri="{FF2B5EF4-FFF2-40B4-BE49-F238E27FC236}">
                <a16:creationId xmlns:a16="http://schemas.microsoft.com/office/drawing/2014/main" id="{3658A5B0-D17D-4FAA-90F9-92FE8AB40A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64045" y="86520"/>
            <a:ext cx="442911" cy="51673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CBB5EF5-B86D-4976-A457-0239A2817F4E}"/>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395881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2240BDF-73CC-4F0F-8F7F-6FFF4E1A5ECA}"/>
              </a:ext>
            </a:extLst>
          </p:cNvPr>
          <p:cNvSpPr>
            <a:spLocks noGrp="1" noChangeArrowheads="1"/>
          </p:cNvSpPr>
          <p:nvPr>
            <p:ph type="title"/>
          </p:nvPr>
        </p:nvSpPr>
        <p:spPr>
          <a:noFill/>
        </p:spPr>
        <p:txBody>
          <a:bodyPr/>
          <a:lstStyle/>
          <a:p>
            <a:r>
              <a:rPr lang="en-GB" altLang="en-US" dirty="0"/>
              <a:t>Linking circuits with magnetism</a:t>
            </a:r>
          </a:p>
        </p:txBody>
      </p:sp>
      <p:sp>
        <p:nvSpPr>
          <p:cNvPr id="1028" name="Text Box 3">
            <a:extLst>
              <a:ext uri="{FF2B5EF4-FFF2-40B4-BE49-F238E27FC236}">
                <a16:creationId xmlns:a16="http://schemas.microsoft.com/office/drawing/2014/main" id="{97BE25D4-C533-4E50-A81C-93BC7F1F2EB3}"/>
              </a:ext>
            </a:extLst>
          </p:cNvPr>
          <p:cNvSpPr txBox="1">
            <a:spLocks noChangeArrowheads="1"/>
          </p:cNvSpPr>
          <p:nvPr/>
        </p:nvSpPr>
        <p:spPr bwMode="auto">
          <a:xfrm>
            <a:off x="358775" y="800100"/>
            <a:ext cx="8281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US" altLang="en-US" dirty="0">
              <a:solidFill>
                <a:srgbClr val="010066"/>
              </a:solidFill>
            </a:endParaRPr>
          </a:p>
        </p:txBody>
      </p:sp>
      <p:pic>
        <p:nvPicPr>
          <p:cNvPr id="9" name="Picture 19">
            <a:hlinkClick r:id="" action="ppaction://hlinkshowjump?jump=nextslide"/>
            <a:extLst>
              <a:ext uri="{FF2B5EF4-FFF2-40B4-BE49-F238E27FC236}">
                <a16:creationId xmlns:a16="http://schemas.microsoft.com/office/drawing/2014/main" id="{04407962-706E-4D86-AEB5-255C04F8650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4F9D4BBD-1F40-4EE9-A90C-D94A791E390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275A2867-865C-4306-8B31-97965A96969D}"/>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85BC72CD-5979-4085-8373-DC0F6D86914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6752" y="73668"/>
            <a:ext cx="453390" cy="466725"/>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8FEB157-1D49-4345-8532-CB2C2929DB1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243A62B-E7F8-41B1-9A7D-AE9AFFF18097}"/>
              </a:ext>
            </a:extLst>
          </p:cNvPr>
          <p:cNvSpPr>
            <a:spLocks noGrp="1" noChangeArrowheads="1"/>
          </p:cNvSpPr>
          <p:nvPr>
            <p:ph type="title"/>
          </p:nvPr>
        </p:nvSpPr>
        <p:spPr>
          <a:noFill/>
        </p:spPr>
        <p:txBody>
          <a:bodyPr/>
          <a:lstStyle/>
          <a:p>
            <a:r>
              <a:rPr lang="en-GB" altLang="en-US" dirty="0"/>
              <a:t>Transformers</a:t>
            </a:r>
          </a:p>
        </p:txBody>
      </p:sp>
      <p:sp>
        <p:nvSpPr>
          <p:cNvPr id="20483" name="Text Box 2">
            <a:extLst>
              <a:ext uri="{FF2B5EF4-FFF2-40B4-BE49-F238E27FC236}">
                <a16:creationId xmlns:a16="http://schemas.microsoft.com/office/drawing/2014/main" id="{BA439308-A549-4793-AA88-099D5851C69C}"/>
              </a:ext>
            </a:extLst>
          </p:cNvPr>
          <p:cNvSpPr txBox="1">
            <a:spLocks noChangeArrowheads="1"/>
          </p:cNvSpPr>
          <p:nvPr/>
        </p:nvSpPr>
        <p:spPr bwMode="auto">
          <a:xfrm>
            <a:off x="347663" y="790575"/>
            <a:ext cx="8558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Power can be transferred between circuits using two coils </a:t>
            </a:r>
            <a:br>
              <a:rPr lang="en-GB" altLang="en-US" dirty="0">
                <a:cs typeface="Arial" panose="020B0604020202020204" pitchFamily="34" charset="0"/>
              </a:rPr>
            </a:br>
            <a:r>
              <a:rPr lang="en-GB" altLang="en-US" dirty="0">
                <a:cs typeface="Arial" panose="020B0604020202020204" pitchFamily="34" charset="0"/>
              </a:rPr>
              <a:t>of wire wound around a soft iron core. This is called a </a:t>
            </a:r>
            <a:r>
              <a:rPr lang="en-GB" altLang="en-US" b="1" dirty="0">
                <a:solidFill>
                  <a:srgbClr val="286DA6"/>
                </a:solidFill>
                <a:cs typeface="Arial" panose="020B0604020202020204" pitchFamily="34" charset="0"/>
              </a:rPr>
              <a:t>transformer</a:t>
            </a:r>
            <a:r>
              <a:rPr lang="en-GB" altLang="en-US" dirty="0">
                <a:cs typeface="Arial" panose="020B0604020202020204" pitchFamily="34" charset="0"/>
              </a:rPr>
              <a:t>. An iron core is used as it is easily </a:t>
            </a:r>
            <a:r>
              <a:rPr lang="en-GB" altLang="en-US" b="1" dirty="0">
                <a:solidFill>
                  <a:srgbClr val="286DA6"/>
                </a:solidFill>
                <a:cs typeface="Arial" panose="020B0604020202020204" pitchFamily="34" charset="0"/>
              </a:rPr>
              <a:t>magnetized</a:t>
            </a:r>
            <a:r>
              <a:rPr lang="en-GB" altLang="en-US" dirty="0">
                <a:cs typeface="Arial" panose="020B0604020202020204" pitchFamily="34" charset="0"/>
              </a:rPr>
              <a:t>.</a:t>
            </a:r>
          </a:p>
        </p:txBody>
      </p:sp>
      <p:sp>
        <p:nvSpPr>
          <p:cNvPr id="358403" name="Rectangle 3">
            <a:extLst>
              <a:ext uri="{FF2B5EF4-FFF2-40B4-BE49-F238E27FC236}">
                <a16:creationId xmlns:a16="http://schemas.microsoft.com/office/drawing/2014/main" id="{C3CF9700-8EDB-4779-BBE5-19099A1A1D78}"/>
              </a:ext>
            </a:extLst>
          </p:cNvPr>
          <p:cNvSpPr>
            <a:spLocks noChangeArrowheads="1"/>
          </p:cNvSpPr>
          <p:nvPr/>
        </p:nvSpPr>
        <p:spPr bwMode="auto">
          <a:xfrm>
            <a:off x="354013" y="2282560"/>
            <a:ext cx="3743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The alternating current in the </a:t>
            </a:r>
            <a:r>
              <a:rPr lang="en-GB" altLang="en-US" b="1" dirty="0">
                <a:solidFill>
                  <a:srgbClr val="286DA6"/>
                </a:solidFill>
                <a:cs typeface="Arial" panose="020B0604020202020204" pitchFamily="34" charset="0"/>
              </a:rPr>
              <a:t>primary</a:t>
            </a:r>
            <a:r>
              <a:rPr lang="en-GB" altLang="en-US" dirty="0">
                <a:solidFill>
                  <a:srgbClr val="286DA6"/>
                </a:solidFill>
                <a:cs typeface="Arial" panose="020B0604020202020204" pitchFamily="34" charset="0"/>
              </a:rPr>
              <a:t> </a:t>
            </a:r>
            <a:r>
              <a:rPr lang="en-GB" altLang="en-US" dirty="0">
                <a:solidFill>
                  <a:srgbClr val="010066"/>
                </a:solidFill>
                <a:cs typeface="Arial" panose="020B0604020202020204" pitchFamily="34" charset="0"/>
              </a:rPr>
              <a:t>(</a:t>
            </a:r>
            <a:r>
              <a:rPr lang="en-GB" altLang="en-US" b="1" dirty="0">
                <a:solidFill>
                  <a:srgbClr val="286DA6"/>
                </a:solidFill>
                <a:cs typeface="Arial" panose="020B0604020202020204" pitchFamily="34" charset="0"/>
              </a:rPr>
              <a:t>input</a:t>
            </a:r>
            <a:r>
              <a:rPr lang="en-GB" altLang="en-US" dirty="0">
                <a:solidFill>
                  <a:srgbClr val="010066"/>
                </a:solidFill>
                <a:cs typeface="Arial" panose="020B0604020202020204" pitchFamily="34" charset="0"/>
              </a:rPr>
              <a:t>)</a:t>
            </a:r>
            <a:r>
              <a:rPr lang="en-GB" altLang="en-US" dirty="0">
                <a:solidFill>
                  <a:srgbClr val="286DA6"/>
                </a:solidFill>
                <a:cs typeface="Arial" panose="020B0604020202020204" pitchFamily="34" charset="0"/>
              </a:rPr>
              <a:t> </a:t>
            </a:r>
            <a:r>
              <a:rPr lang="en-GB" altLang="en-US" b="1" dirty="0">
                <a:solidFill>
                  <a:srgbClr val="286DA6"/>
                </a:solidFill>
                <a:cs typeface="Arial" panose="020B0604020202020204" pitchFamily="34" charset="0"/>
              </a:rPr>
              <a:t>coil</a:t>
            </a:r>
            <a:r>
              <a:rPr lang="en-GB" altLang="en-US" dirty="0">
                <a:cs typeface="Arial" panose="020B0604020202020204" pitchFamily="34" charset="0"/>
              </a:rPr>
              <a:t> produces an alternating magnetic field.</a:t>
            </a:r>
          </a:p>
        </p:txBody>
      </p:sp>
      <p:pic>
        <p:nvPicPr>
          <p:cNvPr id="20485" name="Picture 8" descr="PC8_gfx_transformer_stepup">
            <a:extLst>
              <a:ext uri="{FF2B5EF4-FFF2-40B4-BE49-F238E27FC236}">
                <a16:creationId xmlns:a16="http://schemas.microsoft.com/office/drawing/2014/main" id="{B48487AE-637B-4837-B17B-9599E2C93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620" y="2919061"/>
            <a:ext cx="33623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9">
            <a:extLst>
              <a:ext uri="{FF2B5EF4-FFF2-40B4-BE49-F238E27FC236}">
                <a16:creationId xmlns:a16="http://schemas.microsoft.com/office/drawing/2014/main" id="{3A65189B-F57E-4A74-9417-09F79C0C5011}"/>
              </a:ext>
            </a:extLst>
          </p:cNvPr>
          <p:cNvSpPr txBox="1">
            <a:spLocks noChangeArrowheads="1"/>
          </p:cNvSpPr>
          <p:nvPr/>
        </p:nvSpPr>
        <p:spPr bwMode="auto">
          <a:xfrm>
            <a:off x="5265207" y="2216738"/>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286DA6"/>
                </a:solidFill>
                <a:cs typeface="Arial" panose="020B0604020202020204" pitchFamily="34" charset="0"/>
              </a:rPr>
              <a:t>iron core</a:t>
            </a:r>
          </a:p>
        </p:txBody>
      </p:sp>
      <p:sp>
        <p:nvSpPr>
          <p:cNvPr id="358411" name="Text Box 11">
            <a:extLst>
              <a:ext uri="{FF2B5EF4-FFF2-40B4-BE49-F238E27FC236}">
                <a16:creationId xmlns:a16="http://schemas.microsoft.com/office/drawing/2014/main" id="{99429377-8BA2-4EC0-8733-11A7154A2CED}"/>
              </a:ext>
            </a:extLst>
          </p:cNvPr>
          <p:cNvSpPr txBox="1">
            <a:spLocks noChangeArrowheads="1"/>
          </p:cNvSpPr>
          <p:nvPr/>
        </p:nvSpPr>
        <p:spPr bwMode="auto">
          <a:xfrm>
            <a:off x="4502337" y="5879279"/>
            <a:ext cx="1124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000" b="1" dirty="0">
                <a:solidFill>
                  <a:srgbClr val="286DA6"/>
                </a:solidFill>
                <a:cs typeface="Arial" panose="020B0604020202020204" pitchFamily="34" charset="0"/>
              </a:rPr>
              <a:t>primary</a:t>
            </a:r>
          </a:p>
          <a:p>
            <a:pPr algn="ctr">
              <a:lnSpc>
                <a:spcPct val="80000"/>
              </a:lnSpc>
            </a:pPr>
            <a:r>
              <a:rPr lang="en-GB" altLang="en-US" sz="2000" b="1" dirty="0">
                <a:solidFill>
                  <a:srgbClr val="286DA6"/>
                </a:solidFill>
                <a:cs typeface="Arial" panose="020B0604020202020204" pitchFamily="34" charset="0"/>
              </a:rPr>
              <a:t>coil</a:t>
            </a:r>
          </a:p>
        </p:txBody>
      </p:sp>
      <p:sp>
        <p:nvSpPr>
          <p:cNvPr id="358412" name="Text Box 12">
            <a:extLst>
              <a:ext uri="{FF2B5EF4-FFF2-40B4-BE49-F238E27FC236}">
                <a16:creationId xmlns:a16="http://schemas.microsoft.com/office/drawing/2014/main" id="{3E69903E-D5F2-4803-BDE9-BA33C29AFBEF}"/>
              </a:ext>
            </a:extLst>
          </p:cNvPr>
          <p:cNvSpPr txBox="1">
            <a:spLocks noChangeArrowheads="1"/>
          </p:cNvSpPr>
          <p:nvPr/>
        </p:nvSpPr>
        <p:spPr bwMode="auto">
          <a:xfrm>
            <a:off x="7010695" y="5679545"/>
            <a:ext cx="1468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0000"/>
              </a:lnSpc>
            </a:pPr>
            <a:r>
              <a:rPr lang="en-GB" altLang="en-US" sz="2000" b="1" dirty="0">
                <a:solidFill>
                  <a:srgbClr val="286DA6"/>
                </a:solidFill>
                <a:cs typeface="Arial" panose="020B0604020202020204" pitchFamily="34" charset="0"/>
              </a:rPr>
              <a:t>secondary</a:t>
            </a:r>
          </a:p>
          <a:p>
            <a:pPr algn="ctr">
              <a:lnSpc>
                <a:spcPct val="80000"/>
              </a:lnSpc>
            </a:pPr>
            <a:r>
              <a:rPr lang="en-GB" altLang="en-US" sz="2000" b="1" dirty="0">
                <a:solidFill>
                  <a:srgbClr val="286DA6"/>
                </a:solidFill>
                <a:cs typeface="Arial" panose="020B0604020202020204" pitchFamily="34" charset="0"/>
              </a:rPr>
              <a:t>coil</a:t>
            </a:r>
          </a:p>
        </p:txBody>
      </p:sp>
      <p:sp>
        <p:nvSpPr>
          <p:cNvPr id="358414" name="Line 14">
            <a:extLst>
              <a:ext uri="{FF2B5EF4-FFF2-40B4-BE49-F238E27FC236}">
                <a16:creationId xmlns:a16="http://schemas.microsoft.com/office/drawing/2014/main" id="{49A5993E-76E7-45AD-A55B-323FCBA62B97}"/>
              </a:ext>
            </a:extLst>
          </p:cNvPr>
          <p:cNvSpPr>
            <a:spLocks noChangeShapeType="1"/>
          </p:cNvSpPr>
          <p:nvPr/>
        </p:nvSpPr>
        <p:spPr bwMode="auto">
          <a:xfrm flipV="1">
            <a:off x="5271557" y="4846286"/>
            <a:ext cx="709613" cy="939800"/>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358415" name="Line 15">
            <a:extLst>
              <a:ext uri="{FF2B5EF4-FFF2-40B4-BE49-F238E27FC236}">
                <a16:creationId xmlns:a16="http://schemas.microsoft.com/office/drawing/2014/main" id="{7E6EDE78-BA44-41CE-96A6-8D43A71F5D9F}"/>
              </a:ext>
            </a:extLst>
          </p:cNvPr>
          <p:cNvSpPr>
            <a:spLocks noChangeShapeType="1"/>
          </p:cNvSpPr>
          <p:nvPr/>
        </p:nvSpPr>
        <p:spPr bwMode="auto">
          <a:xfrm flipH="1" flipV="1">
            <a:off x="7279745" y="4649436"/>
            <a:ext cx="369887" cy="952500"/>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358416" name="Rectangle 16">
            <a:extLst>
              <a:ext uri="{FF2B5EF4-FFF2-40B4-BE49-F238E27FC236}">
                <a16:creationId xmlns:a16="http://schemas.microsoft.com/office/drawing/2014/main" id="{07DBB3B2-5E34-49ED-8E35-909A1AE6F5CF}"/>
              </a:ext>
            </a:extLst>
          </p:cNvPr>
          <p:cNvSpPr>
            <a:spLocks noChangeArrowheads="1"/>
          </p:cNvSpPr>
          <p:nvPr/>
        </p:nvSpPr>
        <p:spPr bwMode="auto">
          <a:xfrm>
            <a:off x="354013" y="4126970"/>
            <a:ext cx="40243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cs typeface="Arial" panose="020B0604020202020204" pitchFamily="34" charset="0"/>
              </a:rPr>
              <a:t>This alternating magnetic field </a:t>
            </a:r>
            <a:r>
              <a:rPr lang="en-GB" altLang="en-US" b="1" dirty="0">
                <a:solidFill>
                  <a:srgbClr val="286DA6"/>
                </a:solidFill>
                <a:cs typeface="Arial" panose="020B0604020202020204" pitchFamily="34" charset="0"/>
              </a:rPr>
              <a:t>induces</a:t>
            </a:r>
            <a:r>
              <a:rPr lang="en-GB" altLang="en-US" dirty="0">
                <a:cs typeface="Arial" panose="020B0604020202020204" pitchFamily="34" charset="0"/>
              </a:rPr>
              <a:t> an alternating current in the </a:t>
            </a:r>
            <a:r>
              <a:rPr lang="en-GB" altLang="en-US" b="1" dirty="0">
                <a:solidFill>
                  <a:srgbClr val="286DA6"/>
                </a:solidFill>
                <a:cs typeface="Arial" panose="020B0604020202020204" pitchFamily="34" charset="0"/>
              </a:rPr>
              <a:t>secondary</a:t>
            </a:r>
            <a:r>
              <a:rPr lang="en-GB" altLang="en-US" dirty="0">
                <a:solidFill>
                  <a:srgbClr val="286DA6"/>
                </a:solidFill>
                <a:cs typeface="Arial" panose="020B0604020202020204" pitchFamily="34" charset="0"/>
              </a:rPr>
              <a:t> </a:t>
            </a:r>
            <a:r>
              <a:rPr lang="en-GB" altLang="en-US" dirty="0">
                <a:solidFill>
                  <a:srgbClr val="010066"/>
                </a:solidFill>
                <a:cs typeface="Arial" panose="020B0604020202020204" pitchFamily="34" charset="0"/>
              </a:rPr>
              <a:t>(</a:t>
            </a:r>
            <a:r>
              <a:rPr lang="en-GB" altLang="en-US" b="1" dirty="0">
                <a:solidFill>
                  <a:srgbClr val="286DA6"/>
                </a:solidFill>
                <a:cs typeface="Arial" panose="020B0604020202020204" pitchFamily="34" charset="0"/>
              </a:rPr>
              <a:t>output</a:t>
            </a:r>
            <a:r>
              <a:rPr lang="en-GB" altLang="en-US" dirty="0">
                <a:solidFill>
                  <a:srgbClr val="010066"/>
                </a:solidFill>
                <a:cs typeface="Arial" panose="020B0604020202020204" pitchFamily="34" charset="0"/>
              </a:rPr>
              <a:t>)</a:t>
            </a:r>
            <a:r>
              <a:rPr lang="en-GB" altLang="en-US" dirty="0">
                <a:solidFill>
                  <a:srgbClr val="286DA6"/>
                </a:solidFill>
                <a:cs typeface="Arial" panose="020B0604020202020204" pitchFamily="34" charset="0"/>
              </a:rPr>
              <a:t> </a:t>
            </a:r>
            <a:r>
              <a:rPr lang="en-GB" altLang="en-US" b="1" dirty="0">
                <a:solidFill>
                  <a:srgbClr val="286DA6"/>
                </a:solidFill>
                <a:cs typeface="Arial" panose="020B0604020202020204" pitchFamily="34" charset="0"/>
              </a:rPr>
              <a:t>coil</a:t>
            </a:r>
            <a:r>
              <a:rPr lang="en-GB" altLang="en-US" dirty="0">
                <a:cs typeface="Arial" panose="020B0604020202020204" pitchFamily="34" charset="0"/>
              </a:rPr>
              <a:t>.</a:t>
            </a:r>
          </a:p>
        </p:txBody>
      </p:sp>
      <p:cxnSp>
        <p:nvCxnSpPr>
          <p:cNvPr id="20495" name="Straight Arrow Connector 16">
            <a:extLst>
              <a:ext uri="{FF2B5EF4-FFF2-40B4-BE49-F238E27FC236}">
                <a16:creationId xmlns:a16="http://schemas.microsoft.com/office/drawing/2014/main" id="{5FA936F0-6889-43CC-8FEC-1BA7E8AE460A}"/>
              </a:ext>
            </a:extLst>
          </p:cNvPr>
          <p:cNvCxnSpPr>
            <a:cxnSpLocks noChangeShapeType="1"/>
          </p:cNvCxnSpPr>
          <p:nvPr/>
        </p:nvCxnSpPr>
        <p:spPr bwMode="auto">
          <a:xfrm>
            <a:off x="5935132" y="2626961"/>
            <a:ext cx="420688" cy="495300"/>
          </a:xfrm>
          <a:prstGeom prst="straightConnector1">
            <a:avLst/>
          </a:prstGeom>
          <a:noFill/>
          <a:ln w="38100" cap="sq" algn="ctr">
            <a:solidFill>
              <a:srgbClr val="010066"/>
            </a:solidFill>
            <a:round/>
            <a:headEnd/>
            <a:tailEnd type="triangle" w="lg" len="lg"/>
          </a:ln>
          <a:extLst>
            <a:ext uri="{909E8E84-426E-40DD-AFC4-6F175D3DCCD1}">
              <a14:hiddenFill xmlns:a14="http://schemas.microsoft.com/office/drawing/2010/main">
                <a:noFill/>
              </a14:hiddenFill>
            </a:ext>
          </a:extLst>
        </p:spPr>
      </p:cxnSp>
      <p:pic>
        <p:nvPicPr>
          <p:cNvPr id="16" name="Picture 19">
            <a:hlinkClick r:id="" action="ppaction://hlinkshowjump?jump=nextslide"/>
            <a:extLst>
              <a:ext uri="{FF2B5EF4-FFF2-40B4-BE49-F238E27FC236}">
                <a16:creationId xmlns:a16="http://schemas.microsoft.com/office/drawing/2014/main" id="{C7989CD8-A19A-4347-BB48-EC2D1DC73B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16">
            <a:extLst>
              <a:ext uri="{FF2B5EF4-FFF2-40B4-BE49-F238E27FC236}">
                <a16:creationId xmlns:a16="http://schemas.microsoft.com/office/drawing/2014/main" id="{24B162FE-5BA3-48CE-BDDA-98DB920E54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8411"/>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4" fill="hold" nodeType="afterEffect">
                                  <p:stCondLst>
                                    <p:cond delay="0"/>
                                  </p:stCondLst>
                                  <p:childTnLst>
                                    <p:set>
                                      <p:cBhvr>
                                        <p:cTn id="12" dur="1" fill="hold">
                                          <p:stCondLst>
                                            <p:cond delay="0"/>
                                          </p:stCondLst>
                                        </p:cTn>
                                        <p:tgtEl>
                                          <p:spTgt spid="358414"/>
                                        </p:tgtEl>
                                        <p:attrNameLst>
                                          <p:attrName>style.visibility</p:attrName>
                                        </p:attrNameLst>
                                      </p:cBhvr>
                                      <p:to>
                                        <p:strVal val="visible"/>
                                      </p:to>
                                    </p:set>
                                    <p:animEffect transition="in" filter="wipe(down)">
                                      <p:cBhvr>
                                        <p:cTn id="13" dur="500"/>
                                        <p:tgtEl>
                                          <p:spTgt spid="3584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8416"/>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58412"/>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4" fill="hold" nodeType="afterEffect">
                                  <p:stCondLst>
                                    <p:cond delay="0"/>
                                  </p:stCondLst>
                                  <p:childTnLst>
                                    <p:set>
                                      <p:cBhvr>
                                        <p:cTn id="23" dur="1" fill="hold">
                                          <p:stCondLst>
                                            <p:cond delay="0"/>
                                          </p:stCondLst>
                                        </p:cTn>
                                        <p:tgtEl>
                                          <p:spTgt spid="358415"/>
                                        </p:tgtEl>
                                        <p:attrNameLst>
                                          <p:attrName>style.visibility</p:attrName>
                                        </p:attrNameLst>
                                      </p:cBhvr>
                                      <p:to>
                                        <p:strVal val="visible"/>
                                      </p:to>
                                    </p:set>
                                    <p:animEffect transition="in" filter="wipe(down)">
                                      <p:cBhvr>
                                        <p:cTn id="24" dur="500"/>
                                        <p:tgtEl>
                                          <p:spTgt spid="358415"/>
                                        </p:tgtEl>
                                      </p:cBhvr>
                                    </p:animEffec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p:bldP spid="358411" grpId="0"/>
      <p:bldP spid="358412" grpId="0"/>
      <p:bldP spid="3584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transformers_primary_side">
            <a:extLst>
              <a:ext uri="{FF2B5EF4-FFF2-40B4-BE49-F238E27FC236}">
                <a16:creationId xmlns:a16="http://schemas.microsoft.com/office/drawing/2014/main" id="{0BCF8EAA-91FB-4470-B06F-E4593ED5D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2874963"/>
            <a:ext cx="414178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83672EDB-C42C-4554-92B2-5389B1A45D7F}"/>
              </a:ext>
            </a:extLst>
          </p:cNvPr>
          <p:cNvSpPr>
            <a:spLocks noGrp="1"/>
          </p:cNvSpPr>
          <p:nvPr>
            <p:ph type="title"/>
          </p:nvPr>
        </p:nvSpPr>
        <p:spPr/>
        <p:txBody>
          <a:bodyPr/>
          <a:lstStyle/>
          <a:p>
            <a:r>
              <a:rPr lang="en-GB" altLang="en-US" dirty="0"/>
              <a:t>Primary side – how it works</a:t>
            </a:r>
          </a:p>
        </p:txBody>
      </p:sp>
      <p:sp>
        <p:nvSpPr>
          <p:cNvPr id="21508" name="TextBox 3">
            <a:extLst>
              <a:ext uri="{FF2B5EF4-FFF2-40B4-BE49-F238E27FC236}">
                <a16:creationId xmlns:a16="http://schemas.microsoft.com/office/drawing/2014/main" id="{5D73491A-7A7D-4F92-A164-600BFBEE287B}"/>
              </a:ext>
            </a:extLst>
          </p:cNvPr>
          <p:cNvSpPr txBox="1">
            <a:spLocks noChangeArrowheads="1"/>
          </p:cNvSpPr>
          <p:nvPr/>
        </p:nvSpPr>
        <p:spPr bwMode="auto">
          <a:xfrm>
            <a:off x="352425" y="784225"/>
            <a:ext cx="8605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transformer links two circuits together. To understand how it works, it is important to look at each side separately.</a:t>
            </a:r>
          </a:p>
        </p:txBody>
      </p:sp>
      <p:sp>
        <p:nvSpPr>
          <p:cNvPr id="207877" name="TextBox 4">
            <a:extLst>
              <a:ext uri="{FF2B5EF4-FFF2-40B4-BE49-F238E27FC236}">
                <a16:creationId xmlns:a16="http://schemas.microsoft.com/office/drawing/2014/main" id="{F83C9BFD-3F16-4E4D-9CF8-EFB5AB47DF05}"/>
              </a:ext>
            </a:extLst>
          </p:cNvPr>
          <p:cNvSpPr txBox="1">
            <a:spLocks noChangeArrowheads="1"/>
          </p:cNvSpPr>
          <p:nvPr/>
        </p:nvSpPr>
        <p:spPr bwMode="auto">
          <a:xfrm>
            <a:off x="352425" y="1811338"/>
            <a:ext cx="8497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primary side is simply an electromagnet. By passing an electric current through a coil of wire, it makes a magnetic field, just like the field around a bar magnet.</a:t>
            </a:r>
          </a:p>
        </p:txBody>
      </p:sp>
      <p:sp>
        <p:nvSpPr>
          <p:cNvPr id="207878" name="TextBox 20">
            <a:extLst>
              <a:ext uri="{FF2B5EF4-FFF2-40B4-BE49-F238E27FC236}">
                <a16:creationId xmlns:a16="http://schemas.microsoft.com/office/drawing/2014/main" id="{96C03CB8-8F27-48BB-B841-7EA079727259}"/>
              </a:ext>
            </a:extLst>
          </p:cNvPr>
          <p:cNvSpPr txBox="1">
            <a:spLocks noChangeArrowheads="1"/>
          </p:cNvSpPr>
          <p:nvPr/>
        </p:nvSpPr>
        <p:spPr bwMode="auto">
          <a:xfrm>
            <a:off x="352425" y="3203575"/>
            <a:ext cx="4441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 </a:t>
            </a:r>
            <a:r>
              <a:rPr lang="en-GB" altLang="en-US" b="1" dirty="0">
                <a:solidFill>
                  <a:srgbClr val="286DA6"/>
                </a:solidFill>
              </a:rPr>
              <a:t>direct current</a:t>
            </a:r>
            <a:r>
              <a:rPr lang="en-GB" altLang="en-US" dirty="0">
                <a:solidFill>
                  <a:srgbClr val="010066"/>
                </a:solidFill>
              </a:rPr>
              <a:t> makes one end of the iron north, and the other end south. It also causes a </a:t>
            </a:r>
            <a:r>
              <a:rPr lang="en-GB" altLang="en-US" b="1" dirty="0">
                <a:solidFill>
                  <a:srgbClr val="286DA6"/>
                </a:solidFill>
              </a:rPr>
              <a:t>potential difference </a:t>
            </a:r>
            <a:r>
              <a:rPr lang="en-GB" altLang="en-US" dirty="0">
                <a:solidFill>
                  <a:srgbClr val="010066"/>
                </a:solidFill>
              </a:rPr>
              <a:t>(</a:t>
            </a:r>
            <a:r>
              <a:rPr lang="en-GB" altLang="en-US" dirty="0" err="1">
                <a:solidFill>
                  <a:srgbClr val="010066"/>
                </a:solidFill>
              </a:rPr>
              <a:t>p.d.</a:t>
            </a:r>
            <a:r>
              <a:rPr lang="en-GB" altLang="en-US" dirty="0">
                <a:solidFill>
                  <a:srgbClr val="010066"/>
                </a:solidFill>
              </a:rPr>
              <a:t>) between the ends of the coil.</a:t>
            </a:r>
          </a:p>
        </p:txBody>
      </p:sp>
      <p:sp>
        <p:nvSpPr>
          <p:cNvPr id="207880" name="Text Box 8">
            <a:extLst>
              <a:ext uri="{FF2B5EF4-FFF2-40B4-BE49-F238E27FC236}">
                <a16:creationId xmlns:a16="http://schemas.microsoft.com/office/drawing/2014/main" id="{BC655498-6BAA-41E6-814F-C99F268EFE07}"/>
              </a:ext>
            </a:extLst>
          </p:cNvPr>
          <p:cNvSpPr txBox="1">
            <a:spLocks noChangeArrowheads="1"/>
          </p:cNvSpPr>
          <p:nvPr/>
        </p:nvSpPr>
        <p:spPr bwMode="auto">
          <a:xfrm>
            <a:off x="6291263" y="3738563"/>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286DA6"/>
                </a:solidFill>
              </a:rPr>
              <a:t>N</a:t>
            </a:r>
          </a:p>
        </p:txBody>
      </p:sp>
      <p:sp>
        <p:nvSpPr>
          <p:cNvPr id="207881" name="Text Box 9">
            <a:extLst>
              <a:ext uri="{FF2B5EF4-FFF2-40B4-BE49-F238E27FC236}">
                <a16:creationId xmlns:a16="http://schemas.microsoft.com/office/drawing/2014/main" id="{CE5D9210-8006-4631-AB07-C272B5ACBC23}"/>
              </a:ext>
            </a:extLst>
          </p:cNvPr>
          <p:cNvSpPr txBox="1">
            <a:spLocks noChangeArrowheads="1"/>
          </p:cNvSpPr>
          <p:nvPr/>
        </p:nvSpPr>
        <p:spPr bwMode="auto">
          <a:xfrm>
            <a:off x="6291263" y="5502275"/>
            <a:ext cx="358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286DA6"/>
                </a:solidFill>
              </a:rPr>
              <a:t>S</a:t>
            </a:r>
          </a:p>
        </p:txBody>
      </p:sp>
      <p:sp>
        <p:nvSpPr>
          <p:cNvPr id="207882" name="Text Box 10">
            <a:extLst>
              <a:ext uri="{FF2B5EF4-FFF2-40B4-BE49-F238E27FC236}">
                <a16:creationId xmlns:a16="http://schemas.microsoft.com/office/drawing/2014/main" id="{8D3B1D78-035E-4EA6-B29D-D0AB0BF3A4E4}"/>
              </a:ext>
            </a:extLst>
          </p:cNvPr>
          <p:cNvSpPr txBox="1">
            <a:spLocks noChangeArrowheads="1"/>
          </p:cNvSpPr>
          <p:nvPr/>
        </p:nvSpPr>
        <p:spPr bwMode="auto">
          <a:xfrm>
            <a:off x="4995863" y="5738813"/>
            <a:ext cx="360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286DA6"/>
                </a:solidFill>
              </a:rPr>
              <a:t>+</a:t>
            </a:r>
          </a:p>
        </p:txBody>
      </p:sp>
      <p:sp>
        <p:nvSpPr>
          <p:cNvPr id="207883" name="Text Box 11">
            <a:extLst>
              <a:ext uri="{FF2B5EF4-FFF2-40B4-BE49-F238E27FC236}">
                <a16:creationId xmlns:a16="http://schemas.microsoft.com/office/drawing/2014/main" id="{88E2877D-F8F0-4D29-9FEA-8EC79555E437}"/>
              </a:ext>
            </a:extLst>
          </p:cNvPr>
          <p:cNvSpPr txBox="1">
            <a:spLocks noChangeArrowheads="1"/>
          </p:cNvSpPr>
          <p:nvPr/>
        </p:nvSpPr>
        <p:spPr bwMode="auto">
          <a:xfrm>
            <a:off x="4995863" y="3486150"/>
            <a:ext cx="360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286DA6"/>
                </a:solidFill>
              </a:rPr>
              <a:t>–</a:t>
            </a:r>
          </a:p>
        </p:txBody>
      </p:sp>
      <p:sp>
        <p:nvSpPr>
          <p:cNvPr id="207885" name="TextBox 201">
            <a:extLst>
              <a:ext uri="{FF2B5EF4-FFF2-40B4-BE49-F238E27FC236}">
                <a16:creationId xmlns:a16="http://schemas.microsoft.com/office/drawing/2014/main" id="{43CD88C3-F92D-4D50-AC30-7A730F3BB6A7}"/>
              </a:ext>
            </a:extLst>
          </p:cNvPr>
          <p:cNvSpPr txBox="1">
            <a:spLocks noChangeArrowheads="1"/>
          </p:cNvSpPr>
          <p:nvPr/>
        </p:nvSpPr>
        <p:spPr bwMode="auto">
          <a:xfrm>
            <a:off x="352425" y="5327650"/>
            <a:ext cx="3984625" cy="822325"/>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What would happen with an alternating current?</a:t>
            </a:r>
          </a:p>
        </p:txBody>
      </p:sp>
      <p:pic>
        <p:nvPicPr>
          <p:cNvPr id="14" name="Picture 19">
            <a:hlinkClick r:id="" action="ppaction://hlinkshowjump?jump=nextslide"/>
            <a:extLst>
              <a:ext uri="{FF2B5EF4-FFF2-40B4-BE49-F238E27FC236}">
                <a16:creationId xmlns:a16="http://schemas.microsoft.com/office/drawing/2014/main" id="{0506F10C-234F-4331-B5A8-8EA354622F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8179038B-E5FE-400F-A7D1-D8A3849262FF}"/>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9B2002EC-BA0B-4BCA-ACA5-58FA74E0386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787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787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0788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07883"/>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7880"/>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788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788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P spid="207878" grpId="0"/>
      <p:bldP spid="207880" grpId="0"/>
      <p:bldP spid="207881" grpId="0"/>
      <p:bldP spid="207882" grpId="0"/>
      <p:bldP spid="207883" grpId="0"/>
      <p:bldP spid="20788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EFAA815-9E61-450B-BBCA-0AFFD0BF983C}"/>
              </a:ext>
            </a:extLst>
          </p:cNvPr>
          <p:cNvSpPr>
            <a:spLocks noGrp="1"/>
          </p:cNvSpPr>
          <p:nvPr>
            <p:ph type="title"/>
          </p:nvPr>
        </p:nvSpPr>
        <p:spPr/>
        <p:txBody>
          <a:bodyPr/>
          <a:lstStyle/>
          <a:p>
            <a:r>
              <a:rPr lang="en-GB" altLang="en-US" dirty="0"/>
              <a:t>Secondary side – how it works</a:t>
            </a:r>
          </a:p>
        </p:txBody>
      </p:sp>
      <p:sp>
        <p:nvSpPr>
          <p:cNvPr id="22531" name="TextBox 101">
            <a:extLst>
              <a:ext uri="{FF2B5EF4-FFF2-40B4-BE49-F238E27FC236}">
                <a16:creationId xmlns:a16="http://schemas.microsoft.com/office/drawing/2014/main" id="{550B2AC7-B680-4D92-A846-F059EE094714}"/>
              </a:ext>
            </a:extLst>
          </p:cNvPr>
          <p:cNvSpPr txBox="1">
            <a:spLocks noChangeArrowheads="1"/>
          </p:cNvSpPr>
          <p:nvPr/>
        </p:nvSpPr>
        <p:spPr bwMode="auto">
          <a:xfrm>
            <a:off x="352425" y="784225"/>
            <a:ext cx="8245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secondary side coil is not connected directly to the primary side or any power supply.</a:t>
            </a:r>
          </a:p>
        </p:txBody>
      </p:sp>
      <p:sp>
        <p:nvSpPr>
          <p:cNvPr id="209924" name="TextBox 11">
            <a:extLst>
              <a:ext uri="{FF2B5EF4-FFF2-40B4-BE49-F238E27FC236}">
                <a16:creationId xmlns:a16="http://schemas.microsoft.com/office/drawing/2014/main" id="{5CDBAFD9-7D02-4A6C-9905-F5CD6E0CBCA0}"/>
              </a:ext>
            </a:extLst>
          </p:cNvPr>
          <p:cNvSpPr txBox="1">
            <a:spLocks noChangeArrowheads="1"/>
          </p:cNvSpPr>
          <p:nvPr/>
        </p:nvSpPr>
        <p:spPr bwMode="auto">
          <a:xfrm>
            <a:off x="352425" y="1814513"/>
            <a:ext cx="880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secondary side works using </a:t>
            </a:r>
            <a:r>
              <a:rPr lang="en-GB" altLang="en-US" b="1" dirty="0">
                <a:solidFill>
                  <a:srgbClr val="286DA6"/>
                </a:solidFill>
              </a:rPr>
              <a:t>electromagnetic induction</a:t>
            </a:r>
            <a:r>
              <a:rPr lang="en-GB" altLang="en-US" dirty="0">
                <a:solidFill>
                  <a:srgbClr val="010066"/>
                </a:solidFill>
              </a:rPr>
              <a:t>. When the magnetic field that is perpendicular to the secondary coil </a:t>
            </a:r>
            <a:r>
              <a:rPr lang="en-GB" altLang="en-US" b="1" dirty="0">
                <a:solidFill>
                  <a:srgbClr val="010066"/>
                </a:solidFill>
              </a:rPr>
              <a:t>changes</a:t>
            </a:r>
            <a:r>
              <a:rPr lang="en-GB" altLang="en-US" dirty="0">
                <a:solidFill>
                  <a:srgbClr val="010066"/>
                </a:solidFill>
              </a:rPr>
              <a:t>, a current is induced in the coil.</a:t>
            </a:r>
          </a:p>
        </p:txBody>
      </p:sp>
      <p:sp>
        <p:nvSpPr>
          <p:cNvPr id="209925" name="TextBox 12">
            <a:extLst>
              <a:ext uri="{FF2B5EF4-FFF2-40B4-BE49-F238E27FC236}">
                <a16:creationId xmlns:a16="http://schemas.microsoft.com/office/drawing/2014/main" id="{BD3FCB61-145D-4AF8-8F0E-6ED55105C8AB}"/>
              </a:ext>
            </a:extLst>
          </p:cNvPr>
          <p:cNvSpPr txBox="1">
            <a:spLocks noChangeArrowheads="1"/>
          </p:cNvSpPr>
          <p:nvPr/>
        </p:nvSpPr>
        <p:spPr bwMode="auto">
          <a:xfrm>
            <a:off x="352425" y="3211513"/>
            <a:ext cx="42370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When there is an </a:t>
            </a:r>
            <a:r>
              <a:rPr lang="en-GB" altLang="en-US" b="1" dirty="0">
                <a:solidFill>
                  <a:srgbClr val="286DA6"/>
                </a:solidFill>
              </a:rPr>
              <a:t>alternating current</a:t>
            </a:r>
            <a:r>
              <a:rPr lang="en-GB" altLang="en-US" dirty="0">
                <a:solidFill>
                  <a:srgbClr val="010066"/>
                </a:solidFill>
              </a:rPr>
              <a:t> in the primary side, the magnetic field around the transformer alternates. This induces an alternating current in the secondary side coil, and a potential difference across it.</a:t>
            </a:r>
          </a:p>
        </p:txBody>
      </p:sp>
      <p:pic>
        <p:nvPicPr>
          <p:cNvPr id="209927" name="Picture 7" descr="transformers_secondary_side">
            <a:extLst>
              <a:ext uri="{FF2B5EF4-FFF2-40B4-BE49-F238E27FC236}">
                <a16:creationId xmlns:a16="http://schemas.microsoft.com/office/drawing/2014/main" id="{849938C3-834E-422F-89B4-D21F13926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2874963"/>
            <a:ext cx="4391025"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9" name="Text Box 9">
            <a:extLst>
              <a:ext uri="{FF2B5EF4-FFF2-40B4-BE49-F238E27FC236}">
                <a16:creationId xmlns:a16="http://schemas.microsoft.com/office/drawing/2014/main" id="{D6F7369F-5C4C-4536-9551-EDF091EB6705}"/>
              </a:ext>
            </a:extLst>
          </p:cNvPr>
          <p:cNvSpPr txBox="1">
            <a:spLocks noChangeArrowheads="1"/>
          </p:cNvSpPr>
          <p:nvPr/>
        </p:nvSpPr>
        <p:spPr bwMode="auto">
          <a:xfrm>
            <a:off x="8550275" y="5392738"/>
            <a:ext cx="360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010066"/>
                </a:solidFill>
              </a:rPr>
              <a:t>+</a:t>
            </a:r>
          </a:p>
        </p:txBody>
      </p:sp>
      <p:sp>
        <p:nvSpPr>
          <p:cNvPr id="209930" name="Text Box 10">
            <a:extLst>
              <a:ext uri="{FF2B5EF4-FFF2-40B4-BE49-F238E27FC236}">
                <a16:creationId xmlns:a16="http://schemas.microsoft.com/office/drawing/2014/main" id="{EF7FD779-74EB-4705-BAF1-19E4343FC600}"/>
              </a:ext>
            </a:extLst>
          </p:cNvPr>
          <p:cNvSpPr txBox="1">
            <a:spLocks noChangeArrowheads="1"/>
          </p:cNvSpPr>
          <p:nvPr/>
        </p:nvSpPr>
        <p:spPr bwMode="auto">
          <a:xfrm>
            <a:off x="8550275" y="3140075"/>
            <a:ext cx="360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800" b="1" dirty="0">
                <a:solidFill>
                  <a:srgbClr val="010066"/>
                </a:solidFill>
              </a:rPr>
              <a:t>–</a:t>
            </a:r>
          </a:p>
        </p:txBody>
      </p:sp>
      <p:pic>
        <p:nvPicPr>
          <p:cNvPr id="11" name="Picture 19">
            <a:hlinkClick r:id="" action="ppaction://hlinkshowjump?jump=nextslide"/>
            <a:extLst>
              <a:ext uri="{FF2B5EF4-FFF2-40B4-BE49-F238E27FC236}">
                <a16:creationId xmlns:a16="http://schemas.microsoft.com/office/drawing/2014/main" id="{5579ABF2-EA48-49FC-AF5E-362D1D10B7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8E693FD1-18E0-46B5-A641-B6B3EB4CF1D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4A7F6CB5-5734-4435-93C8-E1ADC240CC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992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992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09929"/>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0993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p:bldP spid="209925" grpId="0"/>
      <p:bldP spid="209929" grpId="0"/>
      <p:bldP spid="2099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FE22B0D5-CE2E-4205-B72E-3239C549721C}"/>
              </a:ext>
            </a:extLst>
          </p:cNvPr>
          <p:cNvSpPr>
            <a:spLocks noGrp="1"/>
          </p:cNvSpPr>
          <p:nvPr>
            <p:ph type="title"/>
          </p:nvPr>
        </p:nvSpPr>
        <p:spPr/>
        <p:txBody>
          <a:bodyPr/>
          <a:lstStyle/>
          <a:p>
            <a:r>
              <a:rPr lang="en-GB" altLang="en-US" dirty="0"/>
              <a:t>Parts of a transformer</a:t>
            </a:r>
          </a:p>
        </p:txBody>
      </p:sp>
      <p:sp>
        <p:nvSpPr>
          <p:cNvPr id="2052" name="TextBox 33">
            <a:extLst>
              <a:ext uri="{FF2B5EF4-FFF2-40B4-BE49-F238E27FC236}">
                <a16:creationId xmlns:a16="http://schemas.microsoft.com/office/drawing/2014/main" id="{B8E7B832-0029-4025-9359-56F97684C30D}"/>
              </a:ext>
            </a:extLst>
          </p:cNvPr>
          <p:cNvSpPr txBox="1">
            <a:spLocks noChangeArrowheads="1"/>
          </p:cNvSpPr>
          <p:nvPr/>
        </p:nvSpPr>
        <p:spPr bwMode="auto">
          <a:xfrm>
            <a:off x="571500" y="10001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sz="1800">
              <a:solidFill>
                <a:schemeClr val="tx1"/>
              </a:solidFill>
            </a:endParaRPr>
          </a:p>
        </p:txBody>
      </p:sp>
      <p:pic>
        <p:nvPicPr>
          <p:cNvPr id="8" name="Picture 19">
            <a:hlinkClick r:id="" action="ppaction://hlinkshowjump?jump=nextslide"/>
            <a:extLst>
              <a:ext uri="{FF2B5EF4-FFF2-40B4-BE49-F238E27FC236}">
                <a16:creationId xmlns:a16="http://schemas.microsoft.com/office/drawing/2014/main" id="{FCA2A097-C27E-4891-8F34-1094C5966C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285AF29D-ACED-4B0B-AB43-A02AE00EB8E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8865A8C3-90E7-46AE-8CAA-A1BCBABC2BA1}"/>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996BAA8-02CE-4BE1-BE2F-EC0C51947B3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C669220-9A14-4B9A-93A7-F88EC6400EB4}"/>
              </a:ext>
            </a:extLst>
          </p:cNvPr>
          <p:cNvSpPr>
            <a:spLocks noGrp="1" noChangeArrowheads="1"/>
          </p:cNvSpPr>
          <p:nvPr>
            <p:ph type="title"/>
          </p:nvPr>
        </p:nvSpPr>
        <p:spPr/>
        <p:txBody>
          <a:bodyPr/>
          <a:lstStyle/>
          <a:p>
            <a:r>
              <a:rPr lang="en-GB" altLang="en-US" dirty="0"/>
              <a:t>Investigating transformers</a:t>
            </a:r>
          </a:p>
        </p:txBody>
      </p:sp>
      <p:pic>
        <p:nvPicPr>
          <p:cNvPr id="8" name="Picture 19">
            <a:hlinkClick r:id="" action="ppaction://hlinkshowjump?jump=nextslide"/>
            <a:extLst>
              <a:ext uri="{FF2B5EF4-FFF2-40B4-BE49-F238E27FC236}">
                <a16:creationId xmlns:a16="http://schemas.microsoft.com/office/drawing/2014/main" id="{909D2B43-00D8-4283-B167-6A3C37E74A9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079C7B40-3FC3-48BE-9A18-6CE2D9E23DA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510BCC00-9956-4285-921C-E2DBFB2F0129}"/>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76FCB33-40DA-44D9-87D0-C0E45EB73A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FE5C146-18B8-4877-8A14-753F0E0F5B6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B68007A-3635-4147-8FDA-97BB777129ED}"/>
              </a:ext>
            </a:extLst>
          </p:cNvPr>
          <p:cNvSpPr>
            <a:spLocks noGrp="1" noChangeArrowheads="1"/>
          </p:cNvSpPr>
          <p:nvPr>
            <p:ph type="title"/>
          </p:nvPr>
        </p:nvSpPr>
        <p:spPr/>
        <p:txBody>
          <a:bodyPr/>
          <a:lstStyle/>
          <a:p>
            <a:r>
              <a:rPr lang="en-GB" altLang="en-US"/>
              <a:t>Using a transformer to change p.d.</a:t>
            </a:r>
          </a:p>
        </p:txBody>
      </p:sp>
      <p:sp>
        <p:nvSpPr>
          <p:cNvPr id="315464" name="AutoShape 72">
            <a:extLst>
              <a:ext uri="{FF2B5EF4-FFF2-40B4-BE49-F238E27FC236}">
                <a16:creationId xmlns:a16="http://schemas.microsoft.com/office/drawing/2014/main" id="{DAA45F3C-1D36-4315-A5A8-198B14C688D1}"/>
              </a:ext>
            </a:extLst>
          </p:cNvPr>
          <p:cNvSpPr>
            <a:spLocks noChangeArrowheads="1"/>
          </p:cNvSpPr>
          <p:nvPr/>
        </p:nvSpPr>
        <p:spPr bwMode="auto">
          <a:xfrm>
            <a:off x="4694238" y="1708150"/>
            <a:ext cx="3883025" cy="4479925"/>
          </a:xfrm>
          <a:prstGeom prst="roundRect">
            <a:avLst>
              <a:gd name="adj" fmla="val 0"/>
            </a:avLst>
          </a:prstGeom>
          <a:noFill/>
          <a:ln w="254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spcBef>
                <a:spcPct val="40000"/>
              </a:spcBef>
              <a:buFont typeface="Wingdings" panose="05000000000000000000" pitchFamily="2" charset="2"/>
              <a:buChar char="l"/>
            </a:pPr>
            <a:endParaRPr lang="en-US" altLang="en-US">
              <a:solidFill>
                <a:srgbClr val="010066"/>
              </a:solidFill>
              <a:cs typeface="Arial" panose="020B0604020202020204" pitchFamily="34" charset="0"/>
            </a:endParaRPr>
          </a:p>
        </p:txBody>
      </p:sp>
      <p:sp>
        <p:nvSpPr>
          <p:cNvPr id="315401" name="AutoShape 9">
            <a:extLst>
              <a:ext uri="{FF2B5EF4-FFF2-40B4-BE49-F238E27FC236}">
                <a16:creationId xmlns:a16="http://schemas.microsoft.com/office/drawing/2014/main" id="{6F051B0E-A221-48C3-89A7-F799B6E65192}"/>
              </a:ext>
            </a:extLst>
          </p:cNvPr>
          <p:cNvSpPr>
            <a:spLocks noChangeArrowheads="1"/>
          </p:cNvSpPr>
          <p:nvPr/>
        </p:nvSpPr>
        <p:spPr bwMode="auto">
          <a:xfrm>
            <a:off x="477838" y="1708150"/>
            <a:ext cx="3883025" cy="4479925"/>
          </a:xfrm>
          <a:prstGeom prst="roundRect">
            <a:avLst>
              <a:gd name="adj" fmla="val 0"/>
            </a:avLst>
          </a:prstGeom>
          <a:noFill/>
          <a:ln w="25400">
            <a:solidFill>
              <a:srgbClr val="286DA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nSpc>
                <a:spcPct val="85000"/>
              </a:lnSpc>
              <a:spcBef>
                <a:spcPct val="40000"/>
              </a:spcBef>
              <a:buFont typeface="Wingdings" panose="05000000000000000000" pitchFamily="2" charset="2"/>
              <a:buChar char="l"/>
            </a:pPr>
            <a:endParaRPr lang="en-US" altLang="en-US">
              <a:solidFill>
                <a:srgbClr val="010066"/>
              </a:solidFill>
              <a:cs typeface="Arial" panose="020B0604020202020204" pitchFamily="34" charset="0"/>
            </a:endParaRPr>
          </a:p>
        </p:txBody>
      </p:sp>
      <p:sp>
        <p:nvSpPr>
          <p:cNvPr id="24581" name="Text Box 2">
            <a:extLst>
              <a:ext uri="{FF2B5EF4-FFF2-40B4-BE49-F238E27FC236}">
                <a16:creationId xmlns:a16="http://schemas.microsoft.com/office/drawing/2014/main" id="{CA0518C4-FB61-4DAA-9069-3B1E04F0A732}"/>
              </a:ext>
            </a:extLst>
          </p:cNvPr>
          <p:cNvSpPr txBox="1">
            <a:spLocks noChangeArrowheads="1"/>
          </p:cNvSpPr>
          <p:nvPr/>
        </p:nvSpPr>
        <p:spPr bwMode="auto">
          <a:xfrm>
            <a:off x="352425" y="784225"/>
            <a:ext cx="8386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cs typeface="Arial" panose="020B0604020202020204" pitchFamily="34" charset="0"/>
              </a:rPr>
              <a:t>The p.d. induced in the secondary (output) coil depends on the number of turns on the primary and secondary coils.  </a:t>
            </a:r>
          </a:p>
        </p:txBody>
      </p:sp>
      <p:sp>
        <p:nvSpPr>
          <p:cNvPr id="315398" name="Text Box 6">
            <a:extLst>
              <a:ext uri="{FF2B5EF4-FFF2-40B4-BE49-F238E27FC236}">
                <a16:creationId xmlns:a16="http://schemas.microsoft.com/office/drawing/2014/main" id="{3325280F-993C-4218-A23A-50B6B346FF71}"/>
              </a:ext>
            </a:extLst>
          </p:cNvPr>
          <p:cNvSpPr txBox="1">
            <a:spLocks noChangeArrowheads="1"/>
          </p:cNvSpPr>
          <p:nvPr/>
        </p:nvSpPr>
        <p:spPr bwMode="auto">
          <a:xfrm>
            <a:off x="477838" y="4565650"/>
            <a:ext cx="3892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cs typeface="Arial" panose="020B0604020202020204" pitchFamily="34" charset="0"/>
              </a:rPr>
              <a:t>A </a:t>
            </a:r>
            <a:r>
              <a:rPr lang="en-GB" altLang="en-US" b="1">
                <a:solidFill>
                  <a:srgbClr val="286DA6"/>
                </a:solidFill>
                <a:cs typeface="Arial" panose="020B0604020202020204" pitchFamily="34" charset="0"/>
              </a:rPr>
              <a:t>step-up transformer</a:t>
            </a:r>
            <a:r>
              <a:rPr lang="en-GB" altLang="en-US">
                <a:cs typeface="Arial" panose="020B0604020202020204" pitchFamily="34" charset="0"/>
              </a:rPr>
              <a:t> has more turns on the secondary coil and so </a:t>
            </a:r>
            <a:r>
              <a:rPr lang="en-GB" altLang="en-US" b="1">
                <a:cs typeface="Arial" panose="020B0604020202020204" pitchFamily="34" charset="0"/>
              </a:rPr>
              <a:t>increases p.d</a:t>
            </a:r>
            <a:r>
              <a:rPr lang="en-GB" altLang="en-US">
                <a:cs typeface="Arial" panose="020B0604020202020204" pitchFamily="34" charset="0"/>
              </a:rPr>
              <a:t>.</a:t>
            </a:r>
          </a:p>
        </p:txBody>
      </p:sp>
      <p:sp>
        <p:nvSpPr>
          <p:cNvPr id="315399" name="Text Box 7">
            <a:extLst>
              <a:ext uri="{FF2B5EF4-FFF2-40B4-BE49-F238E27FC236}">
                <a16:creationId xmlns:a16="http://schemas.microsoft.com/office/drawing/2014/main" id="{84B9D642-5D2A-433E-A2D1-F48A5CE23271}"/>
              </a:ext>
            </a:extLst>
          </p:cNvPr>
          <p:cNvSpPr txBox="1">
            <a:spLocks noChangeArrowheads="1"/>
          </p:cNvSpPr>
          <p:nvPr/>
        </p:nvSpPr>
        <p:spPr bwMode="auto">
          <a:xfrm>
            <a:off x="4752975" y="4565650"/>
            <a:ext cx="3767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cs typeface="Arial" panose="020B0604020202020204" pitchFamily="34" charset="0"/>
              </a:rPr>
              <a:t>A </a:t>
            </a:r>
            <a:r>
              <a:rPr lang="en-GB" altLang="en-US" b="1">
                <a:solidFill>
                  <a:srgbClr val="286DA6"/>
                </a:solidFill>
                <a:cs typeface="Arial" panose="020B0604020202020204" pitchFamily="34" charset="0"/>
              </a:rPr>
              <a:t>step-down transformer</a:t>
            </a:r>
            <a:r>
              <a:rPr lang="en-GB" altLang="en-US">
                <a:cs typeface="Arial" panose="020B0604020202020204" pitchFamily="34" charset="0"/>
              </a:rPr>
              <a:t> has fewer turns on the secondary coil and so </a:t>
            </a:r>
            <a:r>
              <a:rPr lang="en-GB" altLang="en-US" b="1">
                <a:cs typeface="Arial" panose="020B0604020202020204" pitchFamily="34" charset="0"/>
              </a:rPr>
              <a:t>decreases p.d</a:t>
            </a:r>
            <a:r>
              <a:rPr lang="en-GB" altLang="en-US">
                <a:cs typeface="Arial" panose="020B0604020202020204" pitchFamily="34" charset="0"/>
              </a:rPr>
              <a:t>.</a:t>
            </a:r>
          </a:p>
        </p:txBody>
      </p:sp>
      <p:pic>
        <p:nvPicPr>
          <p:cNvPr id="315457" name="Picture 65" descr="PC8_gfx_transformer_stepup">
            <a:extLst>
              <a:ext uri="{FF2B5EF4-FFF2-40B4-BE49-F238E27FC236}">
                <a16:creationId xmlns:a16="http://schemas.microsoft.com/office/drawing/2014/main" id="{61651CF8-DB65-451A-8C40-16E0BEA30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776413"/>
            <a:ext cx="3590925"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458" name="Picture 66" descr="PC8_gfx_transformer_stepdown">
            <a:extLst>
              <a:ext uri="{FF2B5EF4-FFF2-40B4-BE49-F238E27FC236}">
                <a16:creationId xmlns:a16="http://schemas.microsoft.com/office/drawing/2014/main" id="{C8BB7867-BECE-47BF-A3F3-D76BB10B1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1776413"/>
            <a:ext cx="359568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877C1F29-11BA-40BB-82DE-129F59762FE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3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54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54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53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54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64" grpId="0" animBg="1"/>
      <p:bldP spid="315401" grpId="0" animBg="1"/>
      <p:bldP spid="315398" grpId="0"/>
      <p:bldP spid="31539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14647</TotalTime>
  <Words>1685</Words>
  <Application>Microsoft Office PowerPoint</Application>
  <PresentationFormat>On-screen Show (4:3)</PresentationFormat>
  <Paragraphs>206</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7_Default Design</vt:lpstr>
      <vt:lpstr>Transformers</vt:lpstr>
      <vt:lpstr>Information</vt:lpstr>
      <vt:lpstr>Linking circuits with magnetism</vt:lpstr>
      <vt:lpstr>Transformers</vt:lpstr>
      <vt:lpstr>Primary side – how it works</vt:lpstr>
      <vt:lpstr>Secondary side – how it works</vt:lpstr>
      <vt:lpstr>Parts of a transformer</vt:lpstr>
      <vt:lpstr>Investigating transformers</vt:lpstr>
      <vt:lpstr>Using a transformer to change p.d.</vt:lpstr>
      <vt:lpstr>Properties of transformers</vt:lpstr>
      <vt:lpstr>Step-up transformers</vt:lpstr>
      <vt:lpstr>Step-down transformers</vt:lpstr>
      <vt:lpstr>Calculating potential difference</vt:lpstr>
      <vt:lpstr>Transformer power</vt:lpstr>
      <vt:lpstr>Transformer power example</vt:lpstr>
      <vt:lpstr>Power loss in wires</vt:lpstr>
      <vt:lpstr>Why use high voltages for distribution?</vt:lpstr>
      <vt:lpstr>Power loss in cables – example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Transformers</dc:title>
  <dc:subject>Boardworks High School Physical Science</dc:subject>
  <dc:creator>Boardworks</dc:creator>
  <cp:lastModifiedBy>Tim Crilly</cp:lastModifiedBy>
  <cp:revision>548</cp:revision>
  <dcterms:created xsi:type="dcterms:W3CDTF">2003-10-06T13:07:42Z</dcterms:created>
  <dcterms:modified xsi:type="dcterms:W3CDTF">2019-01-31T15:32:01Z</dcterms:modified>
</cp:coreProperties>
</file>