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1.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2.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3.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activeX/activeX4.xml" ContentType="application/vnd.ms-office.activeX+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activeX/activeX5.xml" ContentType="application/vnd.ms-office.activeX+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ppt/tags/tag60.xml" ContentType="application/vnd.openxmlformats-officedocument.presentationml.tags+xml"/>
  <Override PartName="/ppt/notesSlides/notesSlide30.xml" ContentType="application/vnd.openxmlformats-officedocument.presentationml.notesSlide+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notesSlides/notesSlide34.xml" ContentType="application/vnd.openxmlformats-officedocument.presentationml.notesSlide+xml"/>
  <Override PartName="/ppt/tags/tag65.xml" ContentType="application/vnd.openxmlformats-officedocument.presentationml.tags+xml"/>
  <Override PartName="/ppt/activeX/activeX6.xml" ContentType="application/vnd.ms-office.activeX+xml"/>
  <Override PartName="/ppt/notesSlides/notesSlide35.xml" ContentType="application/vnd.openxmlformats-officedocument.presentationml.notesSlide+xml"/>
  <Override PartName="/ppt/tags/tag6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37" r:id="rId1"/>
    <p:sldMasterId id="2147485252" r:id="rId2"/>
  </p:sldMasterIdLst>
  <p:notesMasterIdLst>
    <p:notesMasterId r:id="rId40"/>
  </p:notesMasterIdLst>
  <p:handoutMasterIdLst>
    <p:handoutMasterId r:id="rId41"/>
  </p:handoutMasterIdLst>
  <p:sldIdLst>
    <p:sldId id="430" r:id="rId3"/>
    <p:sldId id="557" r:id="rId4"/>
    <p:sldId id="506" r:id="rId5"/>
    <p:sldId id="507" r:id="rId6"/>
    <p:sldId id="509" r:id="rId7"/>
    <p:sldId id="510" r:id="rId8"/>
    <p:sldId id="511" r:id="rId9"/>
    <p:sldId id="516" r:id="rId10"/>
    <p:sldId id="517" r:id="rId11"/>
    <p:sldId id="521" r:id="rId12"/>
    <p:sldId id="522" r:id="rId13"/>
    <p:sldId id="525" r:id="rId14"/>
    <p:sldId id="523" r:id="rId15"/>
    <p:sldId id="535" r:id="rId16"/>
    <p:sldId id="529" r:id="rId17"/>
    <p:sldId id="530" r:id="rId18"/>
    <p:sldId id="531" r:id="rId19"/>
    <p:sldId id="542" r:id="rId20"/>
    <p:sldId id="533" r:id="rId21"/>
    <p:sldId id="534" r:id="rId22"/>
    <p:sldId id="543" r:id="rId23"/>
    <p:sldId id="545" r:id="rId24"/>
    <p:sldId id="556" r:id="rId25"/>
    <p:sldId id="558" r:id="rId26"/>
    <p:sldId id="560" r:id="rId27"/>
    <p:sldId id="502" r:id="rId28"/>
    <p:sldId id="504" r:id="rId29"/>
    <p:sldId id="505" r:id="rId30"/>
    <p:sldId id="500" r:id="rId31"/>
    <p:sldId id="496" r:id="rId32"/>
    <p:sldId id="497" r:id="rId33"/>
    <p:sldId id="499" r:id="rId34"/>
    <p:sldId id="501" r:id="rId35"/>
    <p:sldId id="491" r:id="rId36"/>
    <p:sldId id="492" r:id="rId37"/>
    <p:sldId id="493" r:id="rId38"/>
    <p:sldId id="559" r:id="rId39"/>
  </p:sldIdLst>
  <p:sldSz cx="9144000" cy="6858000" type="screen4x3"/>
  <p:notesSz cx="6858000" cy="9296400"/>
  <p:embeddedFontLst>
    <p:embeddedFont>
      <p:font typeface="Wingdings 2" panose="05020102010507070707" pitchFamily="18" charset="2"/>
      <p:regular r:id="rId42"/>
    </p:embeddedFont>
  </p:embeddedFontLst>
  <p:custDataLst>
    <p:tags r:id="rId4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61">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AF0"/>
    <a:srgbClr val="286DA6"/>
    <a:srgbClr val="000066"/>
    <a:srgbClr val="010066"/>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8"/>
        <p:guide orient="horz" pos="3861"/>
        <p:guide pos="5375"/>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B1D477A5-0D8D-4060-86C7-3E38D27F9FC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B9AD213-DD00-40C3-972A-C185F7966AC9}" type="slidenum">
              <a:rPr lang="en-GB" altLang="en-US"/>
              <a:pPr/>
              <a:t>‹#›</a:t>
            </a:fld>
            <a:endParaRPr lang="en-GB" altLang="en-US"/>
          </a:p>
        </p:txBody>
      </p:sp>
      <p:sp>
        <p:nvSpPr>
          <p:cNvPr id="8" name="Rectangle 7">
            <a:extLst>
              <a:ext uri="{FF2B5EF4-FFF2-40B4-BE49-F238E27FC236}">
                <a16:creationId xmlns:a16="http://schemas.microsoft.com/office/drawing/2014/main" id="{79124380-62DB-4E56-A92B-1724DA2AC95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1F099A50-F700-4568-ADB4-5AF06C12ED5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229859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5" name="Rectangle 4">
            <a:extLst>
              <a:ext uri="{FF2B5EF4-FFF2-40B4-BE49-F238E27FC236}">
                <a16:creationId xmlns:a16="http://schemas.microsoft.com/office/drawing/2014/main" id="{A1438B5F-07F8-41C4-9547-A66A1D5215DE}"/>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15CC4C6-F7C6-4096-AE73-99BF17CDB01B}"/>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894BB7EF-1F8A-4F82-A5C0-AAD98805066D}"/>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F4CB3EF-54F0-4192-BEDC-94413738EB88}" type="slidenum">
              <a:rPr lang="en-US" altLang="en-US"/>
              <a:pPr/>
              <a:t>‹#›</a:t>
            </a:fld>
            <a:endParaRPr lang="en-US" altLang="en-US"/>
          </a:p>
        </p:txBody>
      </p:sp>
      <p:sp>
        <p:nvSpPr>
          <p:cNvPr id="8" name="Rectangle 7">
            <a:extLst>
              <a:ext uri="{FF2B5EF4-FFF2-40B4-BE49-F238E27FC236}">
                <a16:creationId xmlns:a16="http://schemas.microsoft.com/office/drawing/2014/main" id="{146DA624-3ABA-4789-A830-8DCFEC73A86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57281D52-E79F-498E-AF48-707ED55EFAC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93186142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D46EAC53-14C0-4691-A6ED-D7AA9B7FF1F0}"/>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E57DCB2-B93A-46AB-B715-3D5B7F8CA9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5DE1BBF-E992-4A2C-ADBA-B2ADAA4C650B}"/>
              </a:ext>
            </a:extLst>
          </p:cNvPr>
          <p:cNvSpPr>
            <a:spLocks noGrp="1"/>
          </p:cNvSpPr>
          <p:nvPr>
            <p:ph type="sldNum" sz="quarter" idx="10"/>
          </p:nvPr>
        </p:nvSpPr>
        <p:spPr/>
        <p:txBody>
          <a:bodyPr/>
          <a:lstStyle/>
          <a:p>
            <a:fld id="{0F4CB3EF-54F0-4192-BEDC-94413738EB88}"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0C11BB1A-FA5B-4665-82CF-44B6CE478E50}"/>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23F3C74E-2ABA-4AC7-B67D-7B07251019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AB3C3BA-A145-4C6F-9FEA-77172A5D96B7}"/>
              </a:ext>
            </a:extLst>
          </p:cNvPr>
          <p:cNvSpPr>
            <a:spLocks noGrp="1"/>
          </p:cNvSpPr>
          <p:nvPr>
            <p:ph type="sldNum" sz="quarter" idx="10"/>
          </p:nvPr>
        </p:nvSpPr>
        <p:spPr/>
        <p:txBody>
          <a:bodyPr/>
          <a:lstStyle/>
          <a:p>
            <a:fld id="{0F4CB3EF-54F0-4192-BEDC-94413738EB88}"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Image Placeholder 1">
            <a:extLst>
              <a:ext uri="{FF2B5EF4-FFF2-40B4-BE49-F238E27FC236}">
                <a16:creationId xmlns:a16="http://schemas.microsoft.com/office/drawing/2014/main" id="{C05A383F-0BCB-48EE-BCBC-FF4B37559170}"/>
              </a:ext>
            </a:extLst>
          </p:cNvPr>
          <p:cNvSpPr>
            <a:spLocks noGrp="1" noRot="1" noChangeAspect="1" noTextEdit="1"/>
          </p:cNvSpPr>
          <p:nvPr>
            <p:ph type="sldImg"/>
          </p:nvPr>
        </p:nvSpPr>
        <p:spPr>
          <a:ln/>
        </p:spPr>
      </p:sp>
      <p:sp>
        <p:nvSpPr>
          <p:cNvPr id="66564" name="Notes Placeholder 2">
            <a:extLst>
              <a:ext uri="{FF2B5EF4-FFF2-40B4-BE49-F238E27FC236}">
                <a16:creationId xmlns:a16="http://schemas.microsoft.com/office/drawing/2014/main" id="{56E4AC0D-49FA-42CD-AED7-4996D85D07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340AE20-3541-40CF-B998-618530A43E6D}"/>
              </a:ext>
            </a:extLst>
          </p:cNvPr>
          <p:cNvSpPr>
            <a:spLocks noGrp="1"/>
          </p:cNvSpPr>
          <p:nvPr>
            <p:ph type="sldNum" sz="quarter" idx="10"/>
          </p:nvPr>
        </p:nvSpPr>
        <p:spPr/>
        <p:txBody>
          <a:bodyPr/>
          <a:lstStyle/>
          <a:p>
            <a:fld id="{0F4CB3EF-54F0-4192-BEDC-94413738EB88}"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a:extLst>
              <a:ext uri="{FF2B5EF4-FFF2-40B4-BE49-F238E27FC236}">
                <a16:creationId xmlns:a16="http://schemas.microsoft.com/office/drawing/2014/main" id="{9855A27D-8019-415B-8893-F630C5CAA46F}"/>
              </a:ext>
            </a:extLst>
          </p:cNvPr>
          <p:cNvSpPr>
            <a:spLocks noGrp="1" noRot="1" noChangeAspect="1" noChangeArrowheads="1" noTextEdit="1"/>
          </p:cNvSpPr>
          <p:nvPr>
            <p:ph type="sldImg"/>
          </p:nvPr>
        </p:nvSpPr>
        <p:spPr>
          <a:ln/>
        </p:spPr>
      </p:sp>
      <p:sp>
        <p:nvSpPr>
          <p:cNvPr id="67589" name="Rectangle 3">
            <a:extLst>
              <a:ext uri="{FF2B5EF4-FFF2-40B4-BE49-F238E27FC236}">
                <a16:creationId xmlns:a16="http://schemas.microsoft.com/office/drawing/2014/main" id="{2B72A956-85FF-4794-B335-CFB363907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four-stage animation illustrates how a microwave oven cooks food. When viewing the animation the use of a wave guide, stirrer and metal walls to control and reflect the microwaves could be highlighted.</a:t>
            </a:r>
          </a:p>
        </p:txBody>
      </p:sp>
      <p:sp>
        <p:nvSpPr>
          <p:cNvPr id="2" name="Slide Number Placeholder 1">
            <a:extLst>
              <a:ext uri="{FF2B5EF4-FFF2-40B4-BE49-F238E27FC236}">
                <a16:creationId xmlns:a16="http://schemas.microsoft.com/office/drawing/2014/main" id="{559F5C58-8F98-4444-BADB-68775D4381AA}"/>
              </a:ext>
            </a:extLst>
          </p:cNvPr>
          <p:cNvSpPr>
            <a:spLocks noGrp="1"/>
          </p:cNvSpPr>
          <p:nvPr>
            <p:ph type="sldNum" sz="quarter" idx="10"/>
          </p:nvPr>
        </p:nvSpPr>
        <p:spPr/>
        <p:txBody>
          <a:bodyPr/>
          <a:lstStyle/>
          <a:p>
            <a:fld id="{0F4CB3EF-54F0-4192-BEDC-94413738EB88}"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a:extLst>
              <a:ext uri="{FF2B5EF4-FFF2-40B4-BE49-F238E27FC236}">
                <a16:creationId xmlns:a16="http://schemas.microsoft.com/office/drawing/2014/main" id="{044AC08B-4722-4115-96E3-D1708DEE67DB}"/>
              </a:ext>
            </a:extLst>
          </p:cNvPr>
          <p:cNvSpPr>
            <a:spLocks noGrp="1" noRot="1" noChangeAspect="1" noChangeArrowheads="1" noTextEdit="1"/>
          </p:cNvSpPr>
          <p:nvPr>
            <p:ph type="sldImg"/>
          </p:nvPr>
        </p:nvSpPr>
        <p:spPr>
          <a:ln/>
        </p:spPr>
      </p:sp>
      <p:sp>
        <p:nvSpPr>
          <p:cNvPr id="68613" name="Rectangle 3">
            <a:extLst>
              <a:ext uri="{FF2B5EF4-FFF2-40B4-BE49-F238E27FC236}">
                <a16:creationId xmlns:a16="http://schemas.microsoft.com/office/drawing/2014/main" id="{CDAF2DBE-A912-44F6-A20F-68B0C47DC1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Manamana</a:t>
            </a:r>
            <a:r>
              <a:rPr lang="en-GB" altLang="en-US" dirty="0">
                <a:latin typeface="Arial" panose="020B0604020202020204" pitchFamily="34" charset="0"/>
              </a:rPr>
              <a:t>, shutterstock.com 2018</a:t>
            </a:r>
          </a:p>
          <a:p>
            <a:pPr eaLnBrk="1" hangingPunct="1"/>
            <a:r>
              <a:rPr lang="en-GB" altLang="en-US" dirty="0">
                <a:latin typeface="Arial" panose="020B0604020202020204" pitchFamily="34" charset="0"/>
              </a:rPr>
              <a:t>Telescopes from the Very Large Array (VLA) radio astronomy observatory in New Mexico, USA. The array of telescopes receive radio waves from space. The received waves are used to make images of astronomical objects that emit radio waves.</a:t>
            </a:r>
          </a:p>
        </p:txBody>
      </p:sp>
      <p:sp>
        <p:nvSpPr>
          <p:cNvPr id="2" name="Slide Number Placeholder 1">
            <a:extLst>
              <a:ext uri="{FF2B5EF4-FFF2-40B4-BE49-F238E27FC236}">
                <a16:creationId xmlns:a16="http://schemas.microsoft.com/office/drawing/2014/main" id="{12186468-9231-40A8-816F-9F954E84242A}"/>
              </a:ext>
            </a:extLst>
          </p:cNvPr>
          <p:cNvSpPr>
            <a:spLocks noGrp="1"/>
          </p:cNvSpPr>
          <p:nvPr>
            <p:ph type="sldNum" sz="quarter" idx="10"/>
          </p:nvPr>
        </p:nvSpPr>
        <p:spPr/>
        <p:txBody>
          <a:bodyPr/>
          <a:lstStyle/>
          <a:p>
            <a:fld id="{0F4CB3EF-54F0-4192-BEDC-94413738EB88}"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4409E37D-9514-49AC-A91A-DC66DEBC35AC}"/>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1354E018-254F-44DF-A92C-6F77B68B21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the types of electromagnetic radiation, please refer to the </a:t>
            </a:r>
            <a:r>
              <a:rPr lang="en-GB" altLang="en-US" i="1" dirty="0" err="1">
                <a:latin typeface="Arial" panose="020B0604020202020204" pitchFamily="34" charset="0"/>
              </a:rPr>
              <a:t>The</a:t>
            </a:r>
            <a:r>
              <a:rPr lang="en-GB" altLang="en-US" i="1" dirty="0">
                <a:latin typeface="Arial" panose="020B0604020202020204" pitchFamily="34" charset="0"/>
              </a:rPr>
              <a:t> Electromagnetic Spectrum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D84D167F-0677-45FD-A936-F39FE924195D}"/>
              </a:ext>
            </a:extLst>
          </p:cNvPr>
          <p:cNvSpPr>
            <a:spLocks noGrp="1"/>
          </p:cNvSpPr>
          <p:nvPr>
            <p:ph type="sldNum" sz="quarter" idx="10"/>
          </p:nvPr>
        </p:nvSpPr>
        <p:spPr/>
        <p:txBody>
          <a:bodyPr/>
          <a:lstStyle/>
          <a:p>
            <a:fld id="{0F4CB3EF-54F0-4192-BEDC-94413738EB88}"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Image Placeholder 1">
            <a:extLst>
              <a:ext uri="{FF2B5EF4-FFF2-40B4-BE49-F238E27FC236}">
                <a16:creationId xmlns:a16="http://schemas.microsoft.com/office/drawing/2014/main" id="{50491BAC-F27B-4D55-AFD6-AD12D2CD4F8F}"/>
              </a:ext>
            </a:extLst>
          </p:cNvPr>
          <p:cNvSpPr>
            <a:spLocks noGrp="1" noRot="1" noChangeAspect="1" noTextEdit="1"/>
          </p:cNvSpPr>
          <p:nvPr>
            <p:ph type="sldImg"/>
          </p:nvPr>
        </p:nvSpPr>
        <p:spPr>
          <a:ln/>
        </p:spPr>
      </p:sp>
      <p:sp>
        <p:nvSpPr>
          <p:cNvPr id="71684" name="Notes Placeholder 2">
            <a:extLst>
              <a:ext uri="{FF2B5EF4-FFF2-40B4-BE49-F238E27FC236}">
                <a16:creationId xmlns:a16="http://schemas.microsoft.com/office/drawing/2014/main" id="{06CE4477-E653-4788-9116-3EDF6CD9D2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1474BC2-EDB2-4946-A4BE-4CBC4F2F863A}"/>
              </a:ext>
            </a:extLst>
          </p:cNvPr>
          <p:cNvSpPr>
            <a:spLocks noGrp="1"/>
          </p:cNvSpPr>
          <p:nvPr>
            <p:ph type="sldNum" sz="quarter" idx="10"/>
          </p:nvPr>
        </p:nvSpPr>
        <p:spPr/>
        <p:txBody>
          <a:bodyPr/>
          <a:lstStyle/>
          <a:p>
            <a:fld id="{0F4CB3EF-54F0-4192-BEDC-94413738EB88}"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a:extLst>
              <a:ext uri="{FF2B5EF4-FFF2-40B4-BE49-F238E27FC236}">
                <a16:creationId xmlns:a16="http://schemas.microsoft.com/office/drawing/2014/main" id="{67CAAD56-F725-41C8-8B70-4F7106E357EB}"/>
              </a:ext>
            </a:extLst>
          </p:cNvPr>
          <p:cNvSpPr>
            <a:spLocks noGrp="1" noRot="1" noChangeAspect="1" noChangeArrowheads="1" noTextEdit="1"/>
          </p:cNvSpPr>
          <p:nvPr>
            <p:ph type="sldImg"/>
          </p:nvPr>
        </p:nvSpPr>
        <p:spPr>
          <a:ln/>
        </p:spPr>
      </p:sp>
      <p:sp>
        <p:nvSpPr>
          <p:cNvPr id="72709" name="Rectangle 3">
            <a:extLst>
              <a:ext uri="{FF2B5EF4-FFF2-40B4-BE49-F238E27FC236}">
                <a16:creationId xmlns:a16="http://schemas.microsoft.com/office/drawing/2014/main" id="{5700C2EF-8577-483D-B365-1439668DB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5B2753A-5563-4130-827E-E0E4CF883013}"/>
              </a:ext>
            </a:extLst>
          </p:cNvPr>
          <p:cNvSpPr>
            <a:spLocks noGrp="1"/>
          </p:cNvSpPr>
          <p:nvPr>
            <p:ph type="sldNum" sz="quarter" idx="10"/>
          </p:nvPr>
        </p:nvSpPr>
        <p:spPr/>
        <p:txBody>
          <a:bodyPr/>
          <a:lstStyle/>
          <a:p>
            <a:fld id="{0F4CB3EF-54F0-4192-BEDC-94413738EB88}"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a:extLst>
              <a:ext uri="{FF2B5EF4-FFF2-40B4-BE49-F238E27FC236}">
                <a16:creationId xmlns:a16="http://schemas.microsoft.com/office/drawing/2014/main" id="{7565984D-B7CF-43AD-AB21-549633182804}"/>
              </a:ext>
            </a:extLst>
          </p:cNvPr>
          <p:cNvSpPr>
            <a:spLocks noGrp="1" noRot="1" noChangeAspect="1" noChangeArrowheads="1" noTextEdit="1"/>
          </p:cNvSpPr>
          <p:nvPr>
            <p:ph type="sldImg"/>
          </p:nvPr>
        </p:nvSpPr>
        <p:spPr>
          <a:ln/>
        </p:spPr>
      </p:sp>
      <p:sp>
        <p:nvSpPr>
          <p:cNvPr id="73733" name="Rectangle 3">
            <a:extLst>
              <a:ext uri="{FF2B5EF4-FFF2-40B4-BE49-F238E27FC236}">
                <a16:creationId xmlns:a16="http://schemas.microsoft.com/office/drawing/2014/main" id="{C50EE553-1287-4956-9FCF-49A727A05C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three-part animation illustrates how food is cooked on a grill using infrared radiation. When viewing the animation, it should be stressed that heat is transferred though the meat by conduction.</a:t>
            </a:r>
          </a:p>
        </p:txBody>
      </p:sp>
      <p:sp>
        <p:nvSpPr>
          <p:cNvPr id="2" name="Slide Number Placeholder 1">
            <a:extLst>
              <a:ext uri="{FF2B5EF4-FFF2-40B4-BE49-F238E27FC236}">
                <a16:creationId xmlns:a16="http://schemas.microsoft.com/office/drawing/2014/main" id="{6E5156BA-DBCF-4C4D-8032-AA97B66C9692}"/>
              </a:ext>
            </a:extLst>
          </p:cNvPr>
          <p:cNvSpPr>
            <a:spLocks noGrp="1"/>
          </p:cNvSpPr>
          <p:nvPr>
            <p:ph type="sldNum" sz="quarter" idx="10"/>
          </p:nvPr>
        </p:nvSpPr>
        <p:spPr/>
        <p:txBody>
          <a:bodyPr/>
          <a:lstStyle/>
          <a:p>
            <a:fld id="{0F4CB3EF-54F0-4192-BEDC-94413738EB88}"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055821A1-BB3A-4000-A693-80326B09841A}"/>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A37BC3F8-ABEE-4328-A123-081467AECE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CD58122-CF9D-4846-877E-1EAEDA0B0D5E}"/>
              </a:ext>
            </a:extLst>
          </p:cNvPr>
          <p:cNvSpPr>
            <a:spLocks noGrp="1"/>
          </p:cNvSpPr>
          <p:nvPr>
            <p:ph type="sldNum" sz="quarter" idx="10"/>
          </p:nvPr>
        </p:nvSpPr>
        <p:spPr/>
        <p:txBody>
          <a:bodyPr/>
          <a:lstStyle/>
          <a:p>
            <a:fld id="{0F4CB3EF-54F0-4192-BEDC-94413738EB88}"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a:extLst>
              <a:ext uri="{FF2B5EF4-FFF2-40B4-BE49-F238E27FC236}">
                <a16:creationId xmlns:a16="http://schemas.microsoft.com/office/drawing/2014/main" id="{B4550F05-7149-4178-8958-92660F55CA41}"/>
              </a:ext>
            </a:extLst>
          </p:cNvPr>
          <p:cNvSpPr>
            <a:spLocks noGrp="1" noRot="1" noChangeAspect="1" noChangeArrowheads="1" noTextEdit="1"/>
          </p:cNvSpPr>
          <p:nvPr>
            <p:ph type="sldImg"/>
          </p:nvPr>
        </p:nvSpPr>
        <p:spPr>
          <a:ln/>
        </p:spPr>
      </p:sp>
      <p:sp>
        <p:nvSpPr>
          <p:cNvPr id="75781" name="Rectangle 3">
            <a:extLst>
              <a:ext uri="{FF2B5EF4-FFF2-40B4-BE49-F238E27FC236}">
                <a16:creationId xmlns:a16="http://schemas.microsoft.com/office/drawing/2014/main" id="{ECE2C8EA-B351-465B-B0B4-B5CFD06CBB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98B9B23-5302-4F7B-8207-0AAA3D515919}"/>
              </a:ext>
            </a:extLst>
          </p:cNvPr>
          <p:cNvSpPr>
            <a:spLocks noGrp="1"/>
          </p:cNvSpPr>
          <p:nvPr>
            <p:ph type="sldNum" sz="quarter" idx="10"/>
          </p:nvPr>
        </p:nvSpPr>
        <p:spPr/>
        <p:txBody>
          <a:bodyPr/>
          <a:lstStyle/>
          <a:p>
            <a:fld id="{0F4CB3EF-54F0-4192-BEDC-94413738EB88}"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16E67943-A58D-48B9-96ED-770EF9200933}"/>
              </a:ext>
            </a:extLst>
          </p:cNvPr>
          <p:cNvSpPr>
            <a:spLocks noGrp="1"/>
          </p:cNvSpPr>
          <p:nvPr>
            <p:ph type="sldNum" sz="quarter" idx="10"/>
          </p:nvPr>
        </p:nvSpPr>
        <p:spPr/>
        <p:txBody>
          <a:bodyPr/>
          <a:lstStyle/>
          <a:p>
            <a:fld id="{0F4CB3EF-54F0-4192-BEDC-94413738EB88}" type="slidenum">
              <a:rPr lang="en-US" altLang="en-US" smtClean="0"/>
              <a:pPr/>
              <a:t>2</a:t>
            </a:fld>
            <a:endParaRPr lang="en-US" altLang="en-US"/>
          </a:p>
        </p:txBody>
      </p:sp>
    </p:spTree>
    <p:extLst>
      <p:ext uri="{BB962C8B-B14F-4D97-AF65-F5344CB8AC3E}">
        <p14:creationId xmlns:p14="http://schemas.microsoft.com/office/powerpoint/2010/main" val="10270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a:extLst>
              <a:ext uri="{FF2B5EF4-FFF2-40B4-BE49-F238E27FC236}">
                <a16:creationId xmlns:a16="http://schemas.microsoft.com/office/drawing/2014/main" id="{103F2910-0A91-4550-9428-2EACD6EA1558}"/>
              </a:ext>
            </a:extLst>
          </p:cNvPr>
          <p:cNvSpPr>
            <a:spLocks noGrp="1" noRot="1" noChangeAspect="1" noChangeArrowheads="1" noTextEdit="1"/>
          </p:cNvSpPr>
          <p:nvPr>
            <p:ph type="sldImg"/>
          </p:nvPr>
        </p:nvSpPr>
        <p:spPr>
          <a:ln/>
        </p:spPr>
      </p:sp>
      <p:sp>
        <p:nvSpPr>
          <p:cNvPr id="76805" name="Rectangle 3">
            <a:extLst>
              <a:ext uri="{FF2B5EF4-FFF2-40B4-BE49-F238E27FC236}">
                <a16:creationId xmlns:a16="http://schemas.microsoft.com/office/drawing/2014/main" id="{0B6CE73E-4A52-4D9E-BF2C-D56F9D70A4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to check students’ understanding of the uses of infrared radiation.</a:t>
            </a:r>
          </a:p>
        </p:txBody>
      </p:sp>
      <p:sp>
        <p:nvSpPr>
          <p:cNvPr id="2" name="Slide Number Placeholder 1">
            <a:extLst>
              <a:ext uri="{FF2B5EF4-FFF2-40B4-BE49-F238E27FC236}">
                <a16:creationId xmlns:a16="http://schemas.microsoft.com/office/drawing/2014/main" id="{28EED643-4295-455C-A9E1-1FF3156C9717}"/>
              </a:ext>
            </a:extLst>
          </p:cNvPr>
          <p:cNvSpPr>
            <a:spLocks noGrp="1"/>
          </p:cNvSpPr>
          <p:nvPr>
            <p:ph type="sldNum" sz="quarter" idx="10"/>
          </p:nvPr>
        </p:nvSpPr>
        <p:spPr/>
        <p:txBody>
          <a:bodyPr/>
          <a:lstStyle/>
          <a:p>
            <a:fld id="{0F4CB3EF-54F0-4192-BEDC-94413738EB88}"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60298E5B-0A34-4F31-BDE2-1355CD3E964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0739E793-8F3F-489C-AE75-ED48F3D0AA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the types of electromagnetic radiation, please refer to the </a:t>
            </a:r>
            <a:r>
              <a:rPr lang="en-GB" altLang="en-US" i="1" dirty="0" err="1">
                <a:latin typeface="Arial" panose="020B0604020202020204" pitchFamily="34" charset="0"/>
              </a:rPr>
              <a:t>The</a:t>
            </a:r>
            <a:r>
              <a:rPr lang="en-GB" altLang="en-US" i="1" dirty="0">
                <a:latin typeface="Arial" panose="020B0604020202020204" pitchFamily="34" charset="0"/>
              </a:rPr>
              <a:t> Electromagnetic Spectrum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65C94BD8-77FC-4E1F-B729-C3FD1F080D13}"/>
              </a:ext>
            </a:extLst>
          </p:cNvPr>
          <p:cNvSpPr>
            <a:spLocks noGrp="1"/>
          </p:cNvSpPr>
          <p:nvPr>
            <p:ph type="sldNum" sz="quarter" idx="10"/>
          </p:nvPr>
        </p:nvSpPr>
        <p:spPr/>
        <p:txBody>
          <a:bodyPr/>
          <a:lstStyle/>
          <a:p>
            <a:fld id="{0F4CB3EF-54F0-4192-BEDC-94413738EB88}"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50DD357-B1B0-4473-BB7A-60865E962026}"/>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EDBE8823-8F95-4066-A443-B0E2184180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C74F9C1-19AB-41DD-8435-52D590E0557D}"/>
              </a:ext>
            </a:extLst>
          </p:cNvPr>
          <p:cNvSpPr>
            <a:spLocks noGrp="1"/>
          </p:cNvSpPr>
          <p:nvPr>
            <p:ph type="sldNum" sz="quarter" idx="10"/>
          </p:nvPr>
        </p:nvSpPr>
        <p:spPr/>
        <p:txBody>
          <a:bodyPr/>
          <a:lstStyle/>
          <a:p>
            <a:fld id="{0F4CB3EF-54F0-4192-BEDC-94413738EB88}"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Slide Image Placeholder 1">
            <a:extLst>
              <a:ext uri="{FF2B5EF4-FFF2-40B4-BE49-F238E27FC236}">
                <a16:creationId xmlns:a16="http://schemas.microsoft.com/office/drawing/2014/main" id="{40AE429F-318B-45AA-BD27-E62F5F61F9C5}"/>
              </a:ext>
            </a:extLst>
          </p:cNvPr>
          <p:cNvSpPr>
            <a:spLocks noGrp="1" noRot="1" noChangeAspect="1" noTextEdit="1"/>
          </p:cNvSpPr>
          <p:nvPr>
            <p:ph type="sldImg"/>
          </p:nvPr>
        </p:nvSpPr>
        <p:spPr>
          <a:ln/>
        </p:spPr>
      </p:sp>
      <p:sp>
        <p:nvSpPr>
          <p:cNvPr id="80900" name="Notes Placeholder 2">
            <a:extLst>
              <a:ext uri="{FF2B5EF4-FFF2-40B4-BE49-F238E27FC236}">
                <a16:creationId xmlns:a16="http://schemas.microsoft.com/office/drawing/2014/main" id="{C3847343-96A6-4B3E-A79F-18E855B96B7E}"/>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identify the need for the cladding to have a lower refractive index than the core in order for total internal reflection to occur.</a:t>
            </a:r>
          </a:p>
        </p:txBody>
      </p:sp>
      <p:sp>
        <p:nvSpPr>
          <p:cNvPr id="2" name="Slide Number Placeholder 1">
            <a:extLst>
              <a:ext uri="{FF2B5EF4-FFF2-40B4-BE49-F238E27FC236}">
                <a16:creationId xmlns:a16="http://schemas.microsoft.com/office/drawing/2014/main" id="{3A8EADE0-D057-424D-86DB-834F945CAE71}"/>
              </a:ext>
            </a:extLst>
          </p:cNvPr>
          <p:cNvSpPr>
            <a:spLocks noGrp="1"/>
          </p:cNvSpPr>
          <p:nvPr>
            <p:ph type="sldNum" sz="quarter" idx="10"/>
          </p:nvPr>
        </p:nvSpPr>
        <p:spPr/>
        <p:txBody>
          <a:bodyPr/>
          <a:lstStyle/>
          <a:p>
            <a:fld id="{0F4CB3EF-54F0-4192-BEDC-94413738EB88}"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50DD357-B1B0-4473-BB7A-60865E962026}"/>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EDBE8823-8F95-4066-A443-B0E2184180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241DD87-0D07-459F-AFA5-ABD328FEDDA2}"/>
              </a:ext>
            </a:extLst>
          </p:cNvPr>
          <p:cNvSpPr>
            <a:spLocks noGrp="1"/>
          </p:cNvSpPr>
          <p:nvPr>
            <p:ph type="sldNum" sz="quarter" idx="10"/>
          </p:nvPr>
        </p:nvSpPr>
        <p:spPr/>
        <p:txBody>
          <a:bodyPr/>
          <a:lstStyle/>
          <a:p>
            <a:fld id="{0F4CB3EF-54F0-4192-BEDC-94413738EB88}" type="slidenum">
              <a:rPr lang="en-US" altLang="en-US" smtClean="0"/>
              <a:pPr/>
              <a:t>24</a:t>
            </a:fld>
            <a:endParaRPr lang="en-US" altLang="en-US"/>
          </a:p>
        </p:txBody>
      </p:sp>
    </p:spTree>
    <p:extLst>
      <p:ext uri="{BB962C8B-B14F-4D97-AF65-F5344CB8AC3E}">
        <p14:creationId xmlns:p14="http://schemas.microsoft.com/office/powerpoint/2010/main" val="3395233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a:extLst>
              <a:ext uri="{FF2B5EF4-FFF2-40B4-BE49-F238E27FC236}">
                <a16:creationId xmlns:a16="http://schemas.microsoft.com/office/drawing/2014/main" id="{5C23CE7E-6649-4F58-A084-81386E01797B}"/>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5783BA20-17DC-4595-82C2-AFA5B0A230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52DEB37-8B76-4377-AA95-19A557D16607}"/>
              </a:ext>
            </a:extLst>
          </p:cNvPr>
          <p:cNvSpPr>
            <a:spLocks noGrp="1"/>
          </p:cNvSpPr>
          <p:nvPr>
            <p:ph type="sldNum" sz="quarter" idx="10"/>
          </p:nvPr>
        </p:nvSpPr>
        <p:spPr/>
        <p:txBody>
          <a:bodyPr/>
          <a:lstStyle/>
          <a:p>
            <a:fld id="{0F4CB3EF-54F0-4192-BEDC-94413738EB88}" type="slidenum">
              <a:rPr lang="en-US" altLang="en-US" smtClean="0"/>
              <a:pPr/>
              <a:t>25</a:t>
            </a:fld>
            <a:endParaRPr lang="en-US" altLang="en-US"/>
          </a:p>
        </p:txBody>
      </p:sp>
    </p:spTree>
    <p:extLst>
      <p:ext uri="{BB962C8B-B14F-4D97-AF65-F5344CB8AC3E}">
        <p14:creationId xmlns:p14="http://schemas.microsoft.com/office/powerpoint/2010/main" val="675600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a:extLst>
              <a:ext uri="{FF2B5EF4-FFF2-40B4-BE49-F238E27FC236}">
                <a16:creationId xmlns:a16="http://schemas.microsoft.com/office/drawing/2014/main" id="{FDAB0C93-3B39-49A8-B74B-CADDDDEEAC85}"/>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F12A14A-9AD5-4FC7-8981-B715412B9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the types of electromagnetic radiation, please refer to the </a:t>
            </a:r>
            <a:r>
              <a:rPr lang="en-GB" altLang="en-US" i="1" dirty="0" err="1">
                <a:latin typeface="Arial" panose="020B0604020202020204" pitchFamily="34" charset="0"/>
              </a:rPr>
              <a:t>The</a:t>
            </a:r>
            <a:r>
              <a:rPr lang="en-GB" altLang="en-US" i="1" dirty="0">
                <a:latin typeface="Arial" panose="020B0604020202020204" pitchFamily="34" charset="0"/>
              </a:rPr>
              <a:t> Electromagnetic Spectrum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7281F0EC-97C0-4159-8FEF-C303B7771AA1}"/>
              </a:ext>
            </a:extLst>
          </p:cNvPr>
          <p:cNvSpPr>
            <a:spLocks noGrp="1"/>
          </p:cNvSpPr>
          <p:nvPr>
            <p:ph type="sldNum" sz="quarter" idx="10"/>
          </p:nvPr>
        </p:nvSpPr>
        <p:spPr/>
        <p:txBody>
          <a:bodyPr/>
          <a:lstStyle/>
          <a:p>
            <a:fld id="{0F4CB3EF-54F0-4192-BEDC-94413738EB88}"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36E8A0F2-DFFD-4F11-8861-33DF71CE3EC9}"/>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93BCE63A-913F-4B72-BE20-44C2CA2B87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students to describe the dangers of UV radiation. UV light is absorbed by our skin. Because of its high energy this can be damaging to ourselves. Our bodies produce special skin pigments to protect our cells which is why fair skin turns brown in the sun. If this is not enough protection, skin cells will become damaged leaving the characteristic red patches of sun burn.</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Gromwell, shutterstock.com 2018</a:t>
            </a:r>
          </a:p>
        </p:txBody>
      </p:sp>
      <p:sp>
        <p:nvSpPr>
          <p:cNvPr id="2" name="Slide Number Placeholder 1">
            <a:extLst>
              <a:ext uri="{FF2B5EF4-FFF2-40B4-BE49-F238E27FC236}">
                <a16:creationId xmlns:a16="http://schemas.microsoft.com/office/drawing/2014/main" id="{84388724-DB7D-4E13-97F1-76A565700CD7}"/>
              </a:ext>
            </a:extLst>
          </p:cNvPr>
          <p:cNvSpPr>
            <a:spLocks noGrp="1"/>
          </p:cNvSpPr>
          <p:nvPr>
            <p:ph type="sldNum" sz="quarter" idx="10"/>
          </p:nvPr>
        </p:nvSpPr>
        <p:spPr/>
        <p:txBody>
          <a:bodyPr/>
          <a:lstStyle/>
          <a:p>
            <a:fld id="{0F4CB3EF-54F0-4192-BEDC-94413738EB88}"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a:extLst>
              <a:ext uri="{FF2B5EF4-FFF2-40B4-BE49-F238E27FC236}">
                <a16:creationId xmlns:a16="http://schemas.microsoft.com/office/drawing/2014/main" id="{A1D2B740-BBEA-4F2C-B19E-F1A3C721FCED}"/>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AB283297-27C9-4CAC-AD52-D6DE362544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b="0" dirty="0" err="1">
                <a:latin typeface="Arial" panose="020B0604020202020204" pitchFamily="34" charset="0"/>
              </a:rPr>
              <a:t>kc_film</a:t>
            </a:r>
            <a:r>
              <a:rPr lang="en-GB" altLang="en-US" dirty="0">
                <a:latin typeface="Arial" panose="020B0604020202020204" pitchFamily="34" charset="0"/>
              </a:rPr>
              <a:t>, shutterstock.com 2018</a:t>
            </a:r>
            <a:br>
              <a:rPr lang="en-GB" altLang="en-US" b="1" dirty="0">
                <a:latin typeface="Arial" panose="020B0604020202020204" pitchFamily="34" charset="0"/>
              </a:rPr>
            </a:br>
            <a:r>
              <a:rPr lang="en-GB" altLang="en-US" b="0" dirty="0">
                <a:latin typeface="Arial" panose="020B0604020202020204" pitchFamily="34" charset="0"/>
              </a:rPr>
              <a:t>B</a:t>
            </a:r>
            <a:r>
              <a:rPr lang="en-GB" altLang="en-US" dirty="0">
                <a:latin typeface="Arial" panose="020B0604020202020204" pitchFamily="34" charset="0"/>
              </a:rPr>
              <a:t>anknotes in UV light. The design on these banknotes incorporates an invisible security strip that fluoresces brightly in ultraviolet (UV) light. Each denomination of banknote has a different </a:t>
            </a:r>
            <a:r>
              <a:rPr lang="en-GB" altLang="en-US" dirty="0" err="1">
                <a:latin typeface="Arial" panose="020B0604020202020204" pitchFamily="34" charset="0"/>
              </a:rPr>
              <a:t>color</a:t>
            </a:r>
            <a:r>
              <a:rPr lang="en-GB" altLang="en-US" dirty="0">
                <a:latin typeface="Arial" panose="020B0604020202020204" pitchFamily="34" charset="0"/>
              </a:rPr>
              <a:t> security strip. This and other security measures are designed to prevent counterfeiting.</a:t>
            </a:r>
          </a:p>
        </p:txBody>
      </p:sp>
      <p:sp>
        <p:nvSpPr>
          <p:cNvPr id="2" name="Slide Number Placeholder 1">
            <a:extLst>
              <a:ext uri="{FF2B5EF4-FFF2-40B4-BE49-F238E27FC236}">
                <a16:creationId xmlns:a16="http://schemas.microsoft.com/office/drawing/2014/main" id="{58DA3E17-2CCA-4340-A6B7-467E3BCDE7FE}"/>
              </a:ext>
            </a:extLst>
          </p:cNvPr>
          <p:cNvSpPr>
            <a:spLocks noGrp="1"/>
          </p:cNvSpPr>
          <p:nvPr>
            <p:ph type="sldNum" sz="quarter" idx="10"/>
          </p:nvPr>
        </p:nvSpPr>
        <p:spPr/>
        <p:txBody>
          <a:bodyPr/>
          <a:lstStyle/>
          <a:p>
            <a:fld id="{0F4CB3EF-54F0-4192-BEDC-94413738EB88}"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a:extLst>
              <a:ext uri="{FF2B5EF4-FFF2-40B4-BE49-F238E27FC236}">
                <a16:creationId xmlns:a16="http://schemas.microsoft.com/office/drawing/2014/main" id="{43109273-2734-460F-A48B-765EBD4129D2}"/>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CABED5C-1BFF-4ECA-987E-19B74B98C7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the types of electromagnetic radiation, please refer to the </a:t>
            </a:r>
            <a:r>
              <a:rPr lang="en-GB" altLang="en-US" i="1" dirty="0" err="1">
                <a:latin typeface="Arial" panose="020B0604020202020204" pitchFamily="34" charset="0"/>
              </a:rPr>
              <a:t>The</a:t>
            </a:r>
            <a:r>
              <a:rPr lang="en-GB" altLang="en-US" i="1" dirty="0">
                <a:latin typeface="Arial" panose="020B0604020202020204" pitchFamily="34" charset="0"/>
              </a:rPr>
              <a:t> Electromagnetic Spectrum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1F53FAD3-5109-4210-A300-8EAB5A70F118}"/>
              </a:ext>
            </a:extLst>
          </p:cNvPr>
          <p:cNvSpPr>
            <a:spLocks noGrp="1"/>
          </p:cNvSpPr>
          <p:nvPr>
            <p:ph type="sldNum" sz="quarter" idx="10"/>
          </p:nvPr>
        </p:nvSpPr>
        <p:spPr/>
        <p:txBody>
          <a:bodyPr/>
          <a:lstStyle/>
          <a:p>
            <a:fld id="{0F4CB3EF-54F0-4192-BEDC-94413738EB88}"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4EBF7281-80C2-4BF6-9911-0D14C9E9949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F5BD77C0-6971-49A9-A6F1-5538B9B86D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the types of electromagnetic radiation, please refer to the </a:t>
            </a:r>
            <a:r>
              <a:rPr lang="en-GB" altLang="en-US" i="1" dirty="0" err="1">
                <a:latin typeface="Arial" panose="020B0604020202020204" pitchFamily="34" charset="0"/>
              </a:rPr>
              <a:t>The</a:t>
            </a:r>
            <a:r>
              <a:rPr lang="en-GB" altLang="en-US" i="1" dirty="0">
                <a:latin typeface="Arial" panose="020B0604020202020204" pitchFamily="34" charset="0"/>
              </a:rPr>
              <a:t> Electromagnetic Spectrum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2216C701-0F72-4403-9199-D5FAA5E57D9A}"/>
              </a:ext>
            </a:extLst>
          </p:cNvPr>
          <p:cNvSpPr>
            <a:spLocks noGrp="1"/>
          </p:cNvSpPr>
          <p:nvPr>
            <p:ph type="sldNum" sz="quarter" idx="10"/>
          </p:nvPr>
        </p:nvSpPr>
        <p:spPr/>
        <p:txBody>
          <a:bodyPr/>
          <a:lstStyle/>
          <a:p>
            <a:fld id="{0F4CB3EF-54F0-4192-BEDC-94413738EB88}"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a:extLst>
              <a:ext uri="{FF2B5EF4-FFF2-40B4-BE49-F238E27FC236}">
                <a16:creationId xmlns:a16="http://schemas.microsoft.com/office/drawing/2014/main" id="{03DBAF6B-C5B5-4D0F-B8E2-53A80728C888}"/>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21FA3B8E-3551-4BAE-AC7E-81DFA2231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54D8D13-8DFE-4780-88C1-AFAE781B5A8A}"/>
              </a:ext>
            </a:extLst>
          </p:cNvPr>
          <p:cNvSpPr>
            <a:spLocks noGrp="1"/>
          </p:cNvSpPr>
          <p:nvPr>
            <p:ph type="sldNum" sz="quarter" idx="10"/>
          </p:nvPr>
        </p:nvSpPr>
        <p:spPr/>
        <p:txBody>
          <a:bodyPr/>
          <a:lstStyle/>
          <a:p>
            <a:fld id="{0F4CB3EF-54F0-4192-BEDC-94413738EB88}"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a:extLst>
              <a:ext uri="{FF2B5EF4-FFF2-40B4-BE49-F238E27FC236}">
                <a16:creationId xmlns:a16="http://schemas.microsoft.com/office/drawing/2014/main" id="{F90246EE-233F-4A07-BB0E-9A2674D2214E}"/>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EE1C066D-7F56-41DD-99E6-AE48B88477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Khafizov</a:t>
            </a:r>
            <a:r>
              <a:rPr lang="en-GB" altLang="en-US" dirty="0">
                <a:latin typeface="Arial" panose="020B0604020202020204" pitchFamily="34" charset="0"/>
              </a:rPr>
              <a:t> Ivan </a:t>
            </a:r>
            <a:r>
              <a:rPr lang="en-GB" altLang="en-US" dirty="0" err="1">
                <a:latin typeface="Arial" panose="020B0604020202020204" pitchFamily="34" charset="0"/>
              </a:rPr>
              <a:t>Harisovich</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5D65251-4FB6-405D-BA99-7717587585AB}"/>
              </a:ext>
            </a:extLst>
          </p:cNvPr>
          <p:cNvSpPr>
            <a:spLocks noGrp="1"/>
          </p:cNvSpPr>
          <p:nvPr>
            <p:ph type="sldNum" sz="quarter" idx="10"/>
          </p:nvPr>
        </p:nvSpPr>
        <p:spPr/>
        <p:txBody>
          <a:bodyPr/>
          <a:lstStyle/>
          <a:p>
            <a:fld id="{0F4CB3EF-54F0-4192-BEDC-94413738EB88}"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a:extLst>
              <a:ext uri="{FF2B5EF4-FFF2-40B4-BE49-F238E27FC236}">
                <a16:creationId xmlns:a16="http://schemas.microsoft.com/office/drawing/2014/main" id="{EBF3905B-EF64-457B-8A9E-92C872BA6F4F}"/>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BC969F6B-18C5-444D-A7AB-B00BC850A2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a:t>
            </a:r>
            <a:r>
              <a:rPr lang="en-GB" altLang="en-US" dirty="0">
                <a:latin typeface="Arial" panose="020B0604020202020204" pitchFamily="34" charset="0"/>
              </a:rPr>
              <a:t> x-ray of a woman’s pelvis © ZTS, shutterstock.com 2018, crystal structure of [Cl</a:t>
            </a:r>
            <a:r>
              <a:rPr lang="en-GB" altLang="en-US" baseline="-25000" dirty="0">
                <a:latin typeface="Arial" panose="020B0604020202020204" pitchFamily="34" charset="0"/>
              </a:rPr>
              <a:t>2</a:t>
            </a:r>
            <a:r>
              <a:rPr lang="en-GB" altLang="en-US" dirty="0">
                <a:latin typeface="Arial" panose="020B0604020202020204" pitchFamily="34" charset="0"/>
              </a:rPr>
              <a:t>GaNH(SiMe</a:t>
            </a:r>
            <a:r>
              <a:rPr lang="en-GB" altLang="en-US" baseline="-25000" dirty="0">
                <a:latin typeface="Arial" panose="020B0604020202020204" pitchFamily="34" charset="0"/>
              </a:rPr>
              <a:t>2</a:t>
            </a:r>
            <a:r>
              <a:rPr lang="en-GB" altLang="en-US" dirty="0">
                <a:latin typeface="Arial" panose="020B0604020202020204" pitchFamily="34" charset="0"/>
              </a:rPr>
              <a:t>Ph)]</a:t>
            </a:r>
            <a:r>
              <a:rPr lang="en-GB" altLang="en-US" baseline="-25000" dirty="0">
                <a:latin typeface="Arial" panose="020B0604020202020204" pitchFamily="34" charset="0"/>
              </a:rPr>
              <a:t>2 </a:t>
            </a:r>
            <a:r>
              <a:rPr lang="en-GB" altLang="en-US" dirty="0">
                <a:latin typeface="Arial" panose="020B0604020202020204" pitchFamily="34" charset="0"/>
              </a:rPr>
              <a:t>© Dr John </a:t>
            </a:r>
            <a:r>
              <a:rPr lang="en-GB" altLang="en-US" dirty="0" err="1">
                <a:latin typeface="Arial" panose="020B0604020202020204" pitchFamily="34" charset="0"/>
              </a:rPr>
              <a:t>Mileham</a:t>
            </a:r>
            <a:r>
              <a:rPr lang="en-GB" altLang="en-US" dirty="0">
                <a:latin typeface="Arial" panose="020B0604020202020204" pitchFamily="34" charset="0"/>
              </a:rPr>
              <a:t>/Dr Claire </a:t>
            </a:r>
            <a:r>
              <a:rPr lang="en-GB" altLang="en-US" dirty="0" err="1">
                <a:latin typeface="Arial" panose="020B0604020202020204" pitchFamily="34" charset="0"/>
              </a:rPr>
              <a:t>Carmalt</a:t>
            </a:r>
            <a:r>
              <a:rPr lang="en-GB" altLang="en-US" dirty="0">
                <a:latin typeface="Arial" panose="020B0604020202020204" pitchFamily="34" charset="0"/>
              </a:rPr>
              <a:t> (UCL)</a:t>
            </a:r>
          </a:p>
        </p:txBody>
      </p:sp>
      <p:sp>
        <p:nvSpPr>
          <p:cNvPr id="2" name="Slide Number Placeholder 1">
            <a:extLst>
              <a:ext uri="{FF2B5EF4-FFF2-40B4-BE49-F238E27FC236}">
                <a16:creationId xmlns:a16="http://schemas.microsoft.com/office/drawing/2014/main" id="{EB298458-625F-495C-A816-AD4A7758FE69}"/>
              </a:ext>
            </a:extLst>
          </p:cNvPr>
          <p:cNvSpPr>
            <a:spLocks noGrp="1"/>
          </p:cNvSpPr>
          <p:nvPr>
            <p:ph type="sldNum" sz="quarter" idx="10"/>
          </p:nvPr>
        </p:nvSpPr>
        <p:spPr/>
        <p:txBody>
          <a:bodyPr/>
          <a:lstStyle/>
          <a:p>
            <a:fld id="{0F4CB3EF-54F0-4192-BEDC-94413738EB88}"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a:extLst>
              <a:ext uri="{FF2B5EF4-FFF2-40B4-BE49-F238E27FC236}">
                <a16:creationId xmlns:a16="http://schemas.microsoft.com/office/drawing/2014/main" id="{1BE24807-ADAF-4A71-B634-A130B0BF2A3C}"/>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B70339F0-DACF-4CF5-A409-14736F8030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the types of electromagnetic radiation, please refer to the </a:t>
            </a:r>
            <a:r>
              <a:rPr lang="en-GB" altLang="en-US" i="1" dirty="0" err="1">
                <a:latin typeface="Arial" panose="020B0604020202020204" pitchFamily="34" charset="0"/>
              </a:rPr>
              <a:t>The</a:t>
            </a:r>
            <a:r>
              <a:rPr lang="en-GB" altLang="en-US" i="1" dirty="0">
                <a:latin typeface="Arial" panose="020B0604020202020204" pitchFamily="34" charset="0"/>
              </a:rPr>
              <a:t> Electromagnetic Spectrum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9A2732B4-1757-45FD-90E5-B2CE66FAE409}"/>
              </a:ext>
            </a:extLst>
          </p:cNvPr>
          <p:cNvSpPr>
            <a:spLocks noGrp="1"/>
          </p:cNvSpPr>
          <p:nvPr>
            <p:ph type="sldNum" sz="quarter" idx="10"/>
          </p:nvPr>
        </p:nvSpPr>
        <p:spPr/>
        <p:txBody>
          <a:bodyPr/>
          <a:lstStyle/>
          <a:p>
            <a:fld id="{0F4CB3EF-54F0-4192-BEDC-94413738EB88}"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a:extLst>
              <a:ext uri="{FF2B5EF4-FFF2-40B4-BE49-F238E27FC236}">
                <a16:creationId xmlns:a16="http://schemas.microsoft.com/office/drawing/2014/main" id="{0C458651-BE5D-42ED-BC1F-D43123D5A7AE}"/>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2451672B-C16A-47C3-A40D-5194E2057B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photos.com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51C3A232-C600-4925-96CA-35CE7EA7E68E}"/>
              </a:ext>
            </a:extLst>
          </p:cNvPr>
          <p:cNvSpPr>
            <a:spLocks noGrp="1"/>
          </p:cNvSpPr>
          <p:nvPr>
            <p:ph type="sldNum" sz="quarter" idx="10"/>
          </p:nvPr>
        </p:nvSpPr>
        <p:spPr/>
        <p:txBody>
          <a:bodyPr/>
          <a:lstStyle/>
          <a:p>
            <a:fld id="{0F4CB3EF-54F0-4192-BEDC-94413738EB88}"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a:extLst>
              <a:ext uri="{FF2B5EF4-FFF2-40B4-BE49-F238E27FC236}">
                <a16:creationId xmlns:a16="http://schemas.microsoft.com/office/drawing/2014/main" id="{5C23CE7E-6649-4F58-A084-81386E01797B}"/>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5783BA20-17DC-4595-82C2-AFA5B0A230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calculating half-life and how this can be useful, please refer to the </a:t>
            </a:r>
            <a:r>
              <a:rPr lang="en-GB" altLang="en-US" i="1" dirty="0">
                <a:latin typeface="Arial" panose="020B0604020202020204" pitchFamily="34" charset="0"/>
              </a:rPr>
              <a:t>Half-life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204322D0-B9D5-461D-85C7-2418AE3A37BB}"/>
              </a:ext>
            </a:extLst>
          </p:cNvPr>
          <p:cNvSpPr>
            <a:spLocks noGrp="1"/>
          </p:cNvSpPr>
          <p:nvPr>
            <p:ph type="sldNum" sz="quarter" idx="10"/>
          </p:nvPr>
        </p:nvSpPr>
        <p:spPr/>
        <p:txBody>
          <a:bodyPr/>
          <a:lstStyle/>
          <a:p>
            <a:fld id="{0F4CB3EF-54F0-4192-BEDC-94413738EB88}" type="slidenum">
              <a:rPr lang="en-US" altLang="en-US" smtClean="0"/>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a:extLst>
              <a:ext uri="{FF2B5EF4-FFF2-40B4-BE49-F238E27FC236}">
                <a16:creationId xmlns:a16="http://schemas.microsoft.com/office/drawing/2014/main" id="{8D4C1801-10E4-4774-A798-B176B4D1630B}"/>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FA39F511-F583-48F1-A4C9-CF708CB27D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46ED1F1-4D25-4EB5-A6C1-355B96882E75}"/>
              </a:ext>
            </a:extLst>
          </p:cNvPr>
          <p:cNvSpPr>
            <a:spLocks noGrp="1"/>
          </p:cNvSpPr>
          <p:nvPr>
            <p:ph type="sldNum" sz="quarter" idx="10"/>
          </p:nvPr>
        </p:nvSpPr>
        <p:spPr/>
        <p:txBody>
          <a:bodyPr/>
          <a:lstStyle/>
          <a:p>
            <a:fld id="{0F4CB3EF-54F0-4192-BEDC-94413738EB88}" type="slidenum">
              <a:rPr lang="en-US" altLang="en-US" smtClean="0"/>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Critically read scientific literature adapted for classroom use to determine the central ideas or conclusions and/or to obtain scientific and/or technical information to summarize complex evidence, concepts, processes, or information presented in a text by paraphrasing them in simpler but still accurate terms.</a:t>
            </a:r>
            <a:endParaRPr lang="en-GB" dirty="0">
              <a:effectLst/>
            </a:endParaRP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p>
        </p:txBody>
      </p:sp>
      <p:sp>
        <p:nvSpPr>
          <p:cNvPr id="5" name="Slide Number Placeholder 4">
            <a:extLst>
              <a:ext uri="{FF2B5EF4-FFF2-40B4-BE49-F238E27FC236}">
                <a16:creationId xmlns:a16="http://schemas.microsoft.com/office/drawing/2014/main" id="{A7DFAA36-4297-4A98-A3E0-386FDF4C5B92}"/>
              </a:ext>
            </a:extLst>
          </p:cNvPr>
          <p:cNvSpPr>
            <a:spLocks noGrp="1"/>
          </p:cNvSpPr>
          <p:nvPr>
            <p:ph type="sldNum" sz="quarter" idx="10"/>
          </p:nvPr>
        </p:nvSpPr>
        <p:spPr/>
        <p:txBody>
          <a:bodyPr/>
          <a:lstStyle/>
          <a:p>
            <a:fld id="{0F4CB3EF-54F0-4192-BEDC-94413738EB88}" type="slidenum">
              <a:rPr lang="en-US" altLang="en-US" smtClean="0"/>
              <a:pPr/>
              <a:t>37</a:t>
            </a:fld>
            <a:endParaRPr lang="en-US" altLang="en-US"/>
          </a:p>
        </p:txBody>
      </p:sp>
    </p:spTree>
    <p:extLst>
      <p:ext uri="{BB962C8B-B14F-4D97-AF65-F5344CB8AC3E}">
        <p14:creationId xmlns:p14="http://schemas.microsoft.com/office/powerpoint/2010/main" val="113326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744CCB65-7C57-4B5B-8A5F-1FC5C80172E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2DE86C5-BB2B-40FB-95B7-73D17F652F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photos.com 2018</a:t>
            </a:r>
          </a:p>
        </p:txBody>
      </p:sp>
      <p:sp>
        <p:nvSpPr>
          <p:cNvPr id="2" name="Slide Number Placeholder 1">
            <a:extLst>
              <a:ext uri="{FF2B5EF4-FFF2-40B4-BE49-F238E27FC236}">
                <a16:creationId xmlns:a16="http://schemas.microsoft.com/office/drawing/2014/main" id="{BF01D806-4DF5-43F6-A895-6F5BF1EB0C01}"/>
              </a:ext>
            </a:extLst>
          </p:cNvPr>
          <p:cNvSpPr>
            <a:spLocks noGrp="1"/>
          </p:cNvSpPr>
          <p:nvPr>
            <p:ph type="sldNum" sz="quarter" idx="10"/>
          </p:nvPr>
        </p:nvSpPr>
        <p:spPr/>
        <p:txBody>
          <a:bodyPr/>
          <a:lstStyle/>
          <a:p>
            <a:fld id="{0F4CB3EF-54F0-4192-BEDC-94413738EB88}"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985FC39C-0F4D-4A70-A74A-26A13144E5A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1B3D759-A383-42DF-A796-9DF7BA44D8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CBB936F-8643-4820-A216-2DC912846750}"/>
              </a:ext>
            </a:extLst>
          </p:cNvPr>
          <p:cNvSpPr>
            <a:spLocks noGrp="1"/>
          </p:cNvSpPr>
          <p:nvPr>
            <p:ph type="sldNum" sz="quarter" idx="10"/>
          </p:nvPr>
        </p:nvSpPr>
        <p:spPr/>
        <p:txBody>
          <a:bodyPr/>
          <a:lstStyle/>
          <a:p>
            <a:fld id="{0F4CB3EF-54F0-4192-BEDC-94413738EB88}"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40DA2308-C049-4BEA-9843-9CEE4E421F2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5E216533-3575-4FC2-900C-A2B374A44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E32F7D1-6ED7-481B-BF85-7AB41045C840}"/>
              </a:ext>
            </a:extLst>
          </p:cNvPr>
          <p:cNvSpPr>
            <a:spLocks noGrp="1"/>
          </p:cNvSpPr>
          <p:nvPr>
            <p:ph type="sldNum" sz="quarter" idx="10"/>
          </p:nvPr>
        </p:nvSpPr>
        <p:spPr/>
        <p:txBody>
          <a:bodyPr/>
          <a:lstStyle/>
          <a:p>
            <a:fld id="{0F4CB3EF-54F0-4192-BEDC-94413738EB88}"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CB9F82E3-40A4-4988-8BC8-6484AAEC1C4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68B0258-F67E-40E4-8B64-CED350256F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3154C69-A124-4F72-8C3F-D2C21F7644A6}"/>
              </a:ext>
            </a:extLst>
          </p:cNvPr>
          <p:cNvSpPr>
            <a:spLocks noGrp="1"/>
          </p:cNvSpPr>
          <p:nvPr>
            <p:ph type="sldNum" sz="quarter" idx="10"/>
          </p:nvPr>
        </p:nvSpPr>
        <p:spPr/>
        <p:txBody>
          <a:bodyPr/>
          <a:lstStyle/>
          <a:p>
            <a:fld id="{0F4CB3EF-54F0-4192-BEDC-94413738EB88}"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32EFE7CB-D32F-4412-A9AF-4A058B8313A9}"/>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F0F6F9B8-0B1A-4EF4-BC47-251F631B06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the types of electromagnetic radiation, please refer to the </a:t>
            </a:r>
            <a:r>
              <a:rPr lang="en-GB" altLang="en-US" i="1" dirty="0" err="1">
                <a:latin typeface="Arial" panose="020B0604020202020204" pitchFamily="34" charset="0"/>
              </a:rPr>
              <a:t>The</a:t>
            </a:r>
            <a:r>
              <a:rPr lang="en-GB" altLang="en-US" i="1" dirty="0">
                <a:latin typeface="Arial" panose="020B0604020202020204" pitchFamily="34" charset="0"/>
              </a:rPr>
              <a:t> Electromagnetic Spectrum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5276F920-FAF0-45F4-8892-057C423FEC0B}"/>
              </a:ext>
            </a:extLst>
          </p:cNvPr>
          <p:cNvSpPr>
            <a:spLocks noGrp="1"/>
          </p:cNvSpPr>
          <p:nvPr>
            <p:ph type="sldNum" sz="quarter" idx="10"/>
          </p:nvPr>
        </p:nvSpPr>
        <p:spPr/>
        <p:txBody>
          <a:bodyPr/>
          <a:lstStyle/>
          <a:p>
            <a:fld id="{0F4CB3EF-54F0-4192-BEDC-94413738EB88}"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1FB5D3D9-0443-480B-A461-4FA5D7DEE2EE}"/>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286CF55D-273D-49CF-924A-086EFD5E01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highlaz</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0EAA7EF1-0F16-438A-BD71-F417F9CA7120}"/>
              </a:ext>
            </a:extLst>
          </p:cNvPr>
          <p:cNvSpPr>
            <a:spLocks noGrp="1"/>
          </p:cNvSpPr>
          <p:nvPr>
            <p:ph type="sldNum" sz="quarter" idx="10"/>
          </p:nvPr>
        </p:nvSpPr>
        <p:spPr/>
        <p:txBody>
          <a:bodyPr/>
          <a:lstStyle/>
          <a:p>
            <a:fld id="{0F4CB3EF-54F0-4192-BEDC-94413738EB88}"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69F55E77-485D-4207-ABFE-F65AD7D83E54}"/>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37</a:t>
            </a:r>
          </a:p>
        </p:txBody>
      </p:sp>
    </p:spTree>
    <p:custDataLst>
      <p:tags r:id="rId1"/>
    </p:custDataLst>
    <p:extLst>
      <p:ext uri="{BB962C8B-B14F-4D97-AF65-F5344CB8AC3E}">
        <p14:creationId xmlns:p14="http://schemas.microsoft.com/office/powerpoint/2010/main" val="369568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0755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3206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91356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44025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37</a:t>
            </a:r>
          </a:p>
        </p:txBody>
      </p:sp>
    </p:spTree>
    <p:custDataLst>
      <p:tags r:id="rId1"/>
    </p:custDataLst>
    <p:extLst>
      <p:ext uri="{BB962C8B-B14F-4D97-AF65-F5344CB8AC3E}">
        <p14:creationId xmlns:p14="http://schemas.microsoft.com/office/powerpoint/2010/main" val="1893811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59819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576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10682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39974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2912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661718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744183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18417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9055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94321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80772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87432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9150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2900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448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2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8345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7546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5586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9275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D66FA219-1A29-4C55-8E25-7FA982CEA0EF}"/>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37</a:t>
            </a:r>
          </a:p>
        </p:txBody>
      </p:sp>
    </p:spTree>
    <p:custDataLst>
      <p:tags r:id="rId16"/>
    </p:custDataLst>
    <p:extLst>
      <p:ext uri="{BB962C8B-B14F-4D97-AF65-F5344CB8AC3E}">
        <p14:creationId xmlns:p14="http://schemas.microsoft.com/office/powerpoint/2010/main" val="3647482222"/>
      </p:ext>
    </p:extLst>
  </p:cSld>
  <p:clrMap bg1="lt1" tx1="dk1" bg2="lt2" tx2="dk2" accent1="accent1" accent2="accent2" accent3="accent3" accent4="accent4" accent5="accent5" accent6="accent6" hlink="hlink" folHlink="folHlink"/>
  <p:sldLayoutIdLst>
    <p:sldLayoutId id="2147485238"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 id="2147485250" r:id="rId12"/>
    <p:sldLayoutId id="2147485251" r:id="rId13"/>
    <p:sldLayoutId id="214748529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5FD759D-9720-4B10-90F8-319FA2D75230}"/>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37</a:t>
            </a:r>
          </a:p>
        </p:txBody>
      </p:sp>
    </p:spTree>
    <p:custDataLst>
      <p:tags r:id="rId14"/>
    </p:custDataLst>
    <p:extLst>
      <p:ext uri="{BB962C8B-B14F-4D97-AF65-F5344CB8AC3E}">
        <p14:creationId xmlns:p14="http://schemas.microsoft.com/office/powerpoint/2010/main" val="2354595632"/>
      </p:ext>
    </p:extLst>
  </p:cSld>
  <p:clrMap bg1="lt1" tx1="dk1" bg2="lt2" tx2="dk2" accent1="accent1" accent2="accent2" accent3="accent3" accent4="accent4" accent5="accent5" accent6="accent6" hlink="hlink" folHlink="folHlink"/>
  <p:sldLayoutIdLst>
    <p:sldLayoutId id="2147485253" r:id="rId1"/>
    <p:sldLayoutId id="2147485254" r:id="rId2"/>
    <p:sldLayoutId id="2147485255" r:id="rId3"/>
    <p:sldLayoutId id="2147485256" r:id="rId4"/>
    <p:sldLayoutId id="2147485257" r:id="rId5"/>
    <p:sldLayoutId id="2147485258" r:id="rId6"/>
    <p:sldLayoutId id="2147485259" r:id="rId7"/>
    <p:sldLayoutId id="2147485260" r:id="rId8"/>
    <p:sldLayoutId id="2147485261" r:id="rId9"/>
    <p:sldLayoutId id="2147485262" r:id="rId10"/>
    <p:sldLayoutId id="2147485263" r:id="rId11"/>
    <p:sldLayoutId id="214748526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23.png"/><Relationship Id="rId2" Type="http://schemas.openxmlformats.org/officeDocument/2006/relationships/tags" Target="../tags/tag4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control" Target="../activeX/activeX2.xml"/><Relationship Id="rId7" Type="http://schemas.openxmlformats.org/officeDocument/2006/relationships/image" Target="../media/image23.png"/><Relationship Id="rId2" Type="http://schemas.openxmlformats.org/officeDocument/2006/relationships/tags" Target="../tags/tag45.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5.xml"/><Relationship Id="rId4" Type="http://schemas.openxmlformats.org/officeDocument/2006/relationships/slideLayout" Target="../slideLayouts/slideLayout6.xml"/><Relationship Id="rId9"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6.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3.xml"/><Relationship Id="rId7" Type="http://schemas.openxmlformats.org/officeDocument/2006/relationships/image" Target="../media/image23.png"/><Relationship Id="rId2" Type="http://schemas.openxmlformats.org/officeDocument/2006/relationships/tags" Target="../tags/tag4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7.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4.xml"/><Relationship Id="rId7" Type="http://schemas.openxmlformats.org/officeDocument/2006/relationships/image" Target="../media/image23.png"/><Relationship Id="rId2" Type="http://schemas.openxmlformats.org/officeDocument/2006/relationships/tags" Target="../tags/tag50.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20.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5" Type="http://schemas.openxmlformats.org/officeDocument/2006/relationships/image" Target="../media/image6.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5" Type="http://schemas.openxmlformats.org/officeDocument/2006/relationships/image" Target="../media/image36.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control" Target="../activeX/activeX5.xml"/><Relationship Id="rId7" Type="http://schemas.openxmlformats.org/officeDocument/2006/relationships/image" Target="../media/image23.png"/><Relationship Id="rId2" Type="http://schemas.openxmlformats.org/officeDocument/2006/relationships/tags" Target="../tags/tag5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25.xml"/><Relationship Id="rId4" Type="http://schemas.openxmlformats.org/officeDocument/2006/relationships/slideLayout" Target="../slideLayouts/slideLayout6.xml"/><Relationship Id="rId9"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6.png"/><Relationship Id="rId5" Type="http://schemas.openxmlformats.org/officeDocument/2006/relationships/image" Target="../media/image37.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5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58.xml"/><Relationship Id="rId5" Type="http://schemas.openxmlformats.org/officeDocument/2006/relationships/image" Target="../media/image6.pn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9.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5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60.xml"/><Relationship Id="rId5" Type="http://schemas.openxmlformats.org/officeDocument/2006/relationships/image" Target="../media/image6.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62.xml"/><Relationship Id="rId6" Type="http://schemas.openxmlformats.org/officeDocument/2006/relationships/image" Target="../media/image6.pn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63.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64.xml"/><Relationship Id="rId5" Type="http://schemas.openxmlformats.org/officeDocument/2006/relationships/image" Target="../media/image6.pn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6.xml"/><Relationship Id="rId7" Type="http://schemas.openxmlformats.org/officeDocument/2006/relationships/image" Target="../media/image23.png"/><Relationship Id="rId2" Type="http://schemas.openxmlformats.org/officeDocument/2006/relationships/tags" Target="../tags/tag65.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35.xml"/><Relationship Id="rId10" Type="http://schemas.openxmlformats.org/officeDocument/2006/relationships/image" Target="../media/image22.wmf"/><Relationship Id="rId4" Type="http://schemas.openxmlformats.org/officeDocument/2006/relationships/slideLayout" Target="../slideLayouts/slideLayout6.xml"/><Relationship Id="rId9"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66.xml"/><Relationship Id="rId5" Type="http://schemas.openxmlformats.org/officeDocument/2006/relationships/image" Target="../media/image6.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82C4D5A4-181A-44BB-9915-B4C3DF2D2760}"/>
              </a:ext>
            </a:extLst>
          </p:cNvPr>
          <p:cNvSpPr>
            <a:spLocks noGrp="1"/>
          </p:cNvSpPr>
          <p:nvPr>
            <p:ph type="title"/>
          </p:nvPr>
        </p:nvSpPr>
        <p:spPr>
          <a:xfrm>
            <a:off x="3635022" y="1187865"/>
            <a:ext cx="4571999" cy="3085032"/>
          </a:xfrm>
        </p:spPr>
        <p:txBody>
          <a:bodyPr/>
          <a:lstStyle/>
          <a:p>
            <a:r>
              <a:rPr lang="en-GB" altLang="en-US" sz="4000" dirty="0"/>
              <a:t>Uses of Electromagnetic Waves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8" descr="space_waves">
            <a:extLst>
              <a:ext uri="{FF2B5EF4-FFF2-40B4-BE49-F238E27FC236}">
                <a16:creationId xmlns:a16="http://schemas.microsoft.com/office/drawing/2014/main" id="{B460B1E4-D9E4-4636-9D76-4E3F11C52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804988"/>
            <a:ext cx="395763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55D25782-A443-42AF-9F8F-5FE1E3EF89E5}"/>
              </a:ext>
            </a:extLst>
          </p:cNvPr>
          <p:cNvSpPr>
            <a:spLocks noGrp="1" noChangeArrowheads="1"/>
          </p:cNvSpPr>
          <p:nvPr>
            <p:ph type="title"/>
          </p:nvPr>
        </p:nvSpPr>
        <p:spPr/>
        <p:txBody>
          <a:bodyPr/>
          <a:lstStyle/>
          <a:p>
            <a:r>
              <a:rPr lang="en-GB" altLang="en-US" dirty="0"/>
              <a:t>Microwaves and satellite communications</a:t>
            </a:r>
          </a:p>
        </p:txBody>
      </p:sp>
      <p:sp>
        <p:nvSpPr>
          <p:cNvPr id="506896" name="Rectangle 16">
            <a:extLst>
              <a:ext uri="{FF2B5EF4-FFF2-40B4-BE49-F238E27FC236}">
                <a16:creationId xmlns:a16="http://schemas.microsoft.com/office/drawing/2014/main" id="{C58D347B-6ED3-49EE-9941-ADBDA406B841}"/>
              </a:ext>
            </a:extLst>
          </p:cNvPr>
          <p:cNvSpPr>
            <a:spLocks noChangeArrowheads="1"/>
          </p:cNvSpPr>
          <p:nvPr/>
        </p:nvSpPr>
        <p:spPr bwMode="auto">
          <a:xfrm>
            <a:off x="352425" y="2366963"/>
            <a:ext cx="40068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they can be picked up by satellites, </a:t>
            </a:r>
            <a:r>
              <a:rPr lang="en-GB" altLang="en-US" b="1" dirty="0">
                <a:solidFill>
                  <a:srgbClr val="286DA6"/>
                </a:solidFill>
              </a:rPr>
              <a:t>amplified</a:t>
            </a:r>
            <a:r>
              <a:rPr lang="en-GB" altLang="en-US" dirty="0"/>
              <a:t>, then transmitted back to Earth. The signal could be retransmitted to another country, thousands of miles from the original transmission. This is how you can call people </a:t>
            </a:r>
            <a:br>
              <a:rPr lang="en-GB" altLang="en-US" dirty="0"/>
            </a:br>
            <a:r>
              <a:rPr lang="en-GB" altLang="en-US" dirty="0"/>
              <a:t>in China. </a:t>
            </a:r>
          </a:p>
        </p:txBody>
      </p:sp>
      <p:sp>
        <p:nvSpPr>
          <p:cNvPr id="29701" name="Text Box 18">
            <a:extLst>
              <a:ext uri="{FF2B5EF4-FFF2-40B4-BE49-F238E27FC236}">
                <a16:creationId xmlns:a16="http://schemas.microsoft.com/office/drawing/2014/main" id="{EF1FB557-ADBE-46A3-A867-A0E6FE858149}"/>
              </a:ext>
            </a:extLst>
          </p:cNvPr>
          <p:cNvSpPr txBox="1">
            <a:spLocks noChangeArrowheads="1"/>
          </p:cNvSpPr>
          <p:nvPr/>
        </p:nvSpPr>
        <p:spPr bwMode="auto">
          <a:xfrm>
            <a:off x="352425"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Unlike other radio waves, microwaves are not reflected </a:t>
            </a:r>
            <a:br>
              <a:rPr lang="en-GB" altLang="en-US"/>
            </a:br>
            <a:r>
              <a:rPr lang="en-GB" altLang="en-US"/>
              <a:t>by the ionosphere but are </a:t>
            </a:r>
            <a:r>
              <a:rPr lang="en-GB" altLang="en-US" b="1">
                <a:solidFill>
                  <a:srgbClr val="286DA6"/>
                </a:solidFill>
              </a:rPr>
              <a:t>refracted</a:t>
            </a:r>
            <a:r>
              <a:rPr lang="en-GB" altLang="en-US"/>
              <a:t> a little, then pass </a:t>
            </a:r>
            <a:br>
              <a:rPr lang="en-GB" altLang="en-US"/>
            </a:br>
            <a:r>
              <a:rPr lang="en-GB" altLang="en-US"/>
              <a:t>into space.</a:t>
            </a:r>
          </a:p>
        </p:txBody>
      </p:sp>
      <p:sp>
        <p:nvSpPr>
          <p:cNvPr id="29702" name="Text Box 25">
            <a:extLst>
              <a:ext uri="{FF2B5EF4-FFF2-40B4-BE49-F238E27FC236}">
                <a16:creationId xmlns:a16="http://schemas.microsoft.com/office/drawing/2014/main" id="{B7B655DB-CBE1-4FB3-859F-8AB3CC323C65}"/>
              </a:ext>
            </a:extLst>
          </p:cNvPr>
          <p:cNvSpPr txBox="1">
            <a:spLocks noChangeArrowheads="1"/>
          </p:cNvSpPr>
          <p:nvPr/>
        </p:nvSpPr>
        <p:spPr bwMode="auto">
          <a:xfrm>
            <a:off x="7108825" y="2570163"/>
            <a:ext cx="1697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bg1"/>
                </a:solidFill>
              </a:rPr>
              <a:t>ionosphere</a:t>
            </a:r>
          </a:p>
        </p:txBody>
      </p:sp>
      <p:sp>
        <p:nvSpPr>
          <p:cNvPr id="29703" name="Line 26">
            <a:extLst>
              <a:ext uri="{FF2B5EF4-FFF2-40B4-BE49-F238E27FC236}">
                <a16:creationId xmlns:a16="http://schemas.microsoft.com/office/drawing/2014/main" id="{B65A1486-24D4-4812-96D0-583DE8CF175F}"/>
              </a:ext>
            </a:extLst>
          </p:cNvPr>
          <p:cNvSpPr>
            <a:spLocks noChangeShapeType="1"/>
          </p:cNvSpPr>
          <p:nvPr/>
        </p:nvSpPr>
        <p:spPr bwMode="auto">
          <a:xfrm rot="5400000" flipV="1">
            <a:off x="8127206" y="3409157"/>
            <a:ext cx="528637" cy="0"/>
          </a:xfrm>
          <a:prstGeom prst="line">
            <a:avLst/>
          </a:prstGeom>
          <a:noFill/>
          <a:ln w="38100">
            <a:solidFill>
              <a:schemeClr val="bg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9" name="Picture 10">
            <a:hlinkClick r:id="" action="ppaction://hlinkshowjump?jump=nextslide"/>
            <a:extLst>
              <a:ext uri="{FF2B5EF4-FFF2-40B4-BE49-F238E27FC236}">
                <a16:creationId xmlns:a16="http://schemas.microsoft.com/office/drawing/2014/main" id="{95F41D8B-1DF7-46C3-A4EC-03241ADB8BF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689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a:extLst>
              <a:ext uri="{FF2B5EF4-FFF2-40B4-BE49-F238E27FC236}">
                <a16:creationId xmlns:a16="http://schemas.microsoft.com/office/drawing/2014/main" id="{8E998298-3AFD-44CD-9B38-232A3A516069}"/>
              </a:ext>
            </a:extLst>
          </p:cNvPr>
          <p:cNvSpPr txBox="1">
            <a:spLocks noChangeArrowheads="1"/>
          </p:cNvSpPr>
          <p:nvPr/>
        </p:nvSpPr>
        <p:spPr bwMode="auto">
          <a:xfrm>
            <a:off x="352425" y="784225"/>
            <a:ext cx="880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Microwaves also have the special property that they are </a:t>
            </a:r>
            <a:r>
              <a:rPr lang="en-GB" altLang="en-US" b="1">
                <a:solidFill>
                  <a:srgbClr val="286DA6"/>
                </a:solidFill>
              </a:rPr>
              <a:t>absorbed</a:t>
            </a:r>
            <a:r>
              <a:rPr lang="en-GB" altLang="en-US"/>
              <a:t> by water molecules. This gives the water molecules lots of </a:t>
            </a:r>
            <a:r>
              <a:rPr lang="en-GB" altLang="en-US" b="1">
                <a:solidFill>
                  <a:srgbClr val="286DA6"/>
                </a:solidFill>
              </a:rPr>
              <a:t>kinetic energy </a:t>
            </a:r>
            <a:r>
              <a:rPr lang="en-GB" altLang="en-US"/>
              <a:t>to vibrate and move around.</a:t>
            </a:r>
          </a:p>
        </p:txBody>
      </p:sp>
      <p:sp>
        <p:nvSpPr>
          <p:cNvPr id="16390" name="TextBox 4">
            <a:extLst>
              <a:ext uri="{FF2B5EF4-FFF2-40B4-BE49-F238E27FC236}">
                <a16:creationId xmlns:a16="http://schemas.microsoft.com/office/drawing/2014/main" id="{0739B52F-29D1-40C3-8987-49A0E6AAD78D}"/>
              </a:ext>
            </a:extLst>
          </p:cNvPr>
          <p:cNvSpPr txBox="1">
            <a:spLocks noChangeArrowheads="1"/>
          </p:cNvSpPr>
          <p:nvPr/>
        </p:nvSpPr>
        <p:spPr bwMode="auto">
          <a:xfrm>
            <a:off x="1327150" y="4684713"/>
            <a:ext cx="201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intensity</a:t>
            </a:r>
          </a:p>
        </p:txBody>
      </p:sp>
      <p:sp>
        <p:nvSpPr>
          <p:cNvPr id="16391" name="TextBox 5">
            <a:extLst>
              <a:ext uri="{FF2B5EF4-FFF2-40B4-BE49-F238E27FC236}">
                <a16:creationId xmlns:a16="http://schemas.microsoft.com/office/drawing/2014/main" id="{7BD44D78-3E3E-47BB-A15D-826921CFB850}"/>
              </a:ext>
            </a:extLst>
          </p:cNvPr>
          <p:cNvSpPr txBox="1">
            <a:spLocks noChangeArrowheads="1"/>
          </p:cNvSpPr>
          <p:nvPr/>
        </p:nvSpPr>
        <p:spPr bwMode="auto">
          <a:xfrm>
            <a:off x="352425" y="5367338"/>
            <a:ext cx="8653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both factors, the total amount of absorbed radiation increases when either factor is increased.</a:t>
            </a:r>
          </a:p>
        </p:txBody>
      </p:sp>
      <p:sp>
        <p:nvSpPr>
          <p:cNvPr id="30725" name="Rectangle 9">
            <a:extLst>
              <a:ext uri="{FF2B5EF4-FFF2-40B4-BE49-F238E27FC236}">
                <a16:creationId xmlns:a16="http://schemas.microsoft.com/office/drawing/2014/main" id="{45E6CC99-CC7F-4146-8CBD-A0EEED044E53}"/>
              </a:ext>
            </a:extLst>
          </p:cNvPr>
          <p:cNvSpPr>
            <a:spLocks noGrp="1" noChangeArrowheads="1"/>
          </p:cNvSpPr>
          <p:nvPr>
            <p:ph type="title"/>
          </p:nvPr>
        </p:nvSpPr>
        <p:spPr/>
        <p:txBody>
          <a:bodyPr/>
          <a:lstStyle/>
          <a:p>
            <a:r>
              <a:rPr lang="en-GB" altLang="en-US"/>
              <a:t>Heating with microwaves</a:t>
            </a:r>
          </a:p>
        </p:txBody>
      </p:sp>
      <p:sp>
        <p:nvSpPr>
          <p:cNvPr id="16394" name="Rectangle 10">
            <a:extLst>
              <a:ext uri="{FF2B5EF4-FFF2-40B4-BE49-F238E27FC236}">
                <a16:creationId xmlns:a16="http://schemas.microsoft.com/office/drawing/2014/main" id="{6B616CF6-1B39-449B-95FB-FCCC5A16F605}"/>
              </a:ext>
            </a:extLst>
          </p:cNvPr>
          <p:cNvSpPr>
            <a:spLocks noChangeArrowheads="1"/>
          </p:cNvSpPr>
          <p:nvPr/>
        </p:nvSpPr>
        <p:spPr bwMode="auto">
          <a:xfrm>
            <a:off x="352425" y="4003675"/>
            <a:ext cx="822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Two factors which affect the amount of heating are:</a:t>
            </a:r>
          </a:p>
        </p:txBody>
      </p:sp>
      <p:sp>
        <p:nvSpPr>
          <p:cNvPr id="16397" name="Rectangle 13">
            <a:extLst>
              <a:ext uri="{FF2B5EF4-FFF2-40B4-BE49-F238E27FC236}">
                <a16:creationId xmlns:a16="http://schemas.microsoft.com/office/drawing/2014/main" id="{6F356343-61A6-4B1F-8613-FA7E6F36A456}"/>
              </a:ext>
            </a:extLst>
          </p:cNvPr>
          <p:cNvSpPr>
            <a:spLocks noChangeArrowheads="1"/>
          </p:cNvSpPr>
          <p:nvPr/>
        </p:nvSpPr>
        <p:spPr bwMode="auto">
          <a:xfrm>
            <a:off x="3827463" y="4684713"/>
            <a:ext cx="451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length of time of heating.</a:t>
            </a:r>
          </a:p>
        </p:txBody>
      </p:sp>
      <p:sp>
        <p:nvSpPr>
          <p:cNvPr id="30729" name="TextBox 10">
            <a:extLst>
              <a:ext uri="{FF2B5EF4-FFF2-40B4-BE49-F238E27FC236}">
                <a16:creationId xmlns:a16="http://schemas.microsoft.com/office/drawing/2014/main" id="{4D0D8704-848A-4EBD-A63B-78495AF82288}"/>
              </a:ext>
            </a:extLst>
          </p:cNvPr>
          <p:cNvSpPr txBox="1">
            <a:spLocks noChangeArrowheads="1"/>
          </p:cNvSpPr>
          <p:nvPr/>
        </p:nvSpPr>
        <p:spPr bwMode="auto">
          <a:xfrm>
            <a:off x="352425" y="2208213"/>
            <a:ext cx="64738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raises the </a:t>
            </a:r>
            <a:r>
              <a:rPr lang="en-GB" altLang="en-US" b="1" dirty="0">
                <a:solidFill>
                  <a:srgbClr val="286DA6"/>
                </a:solidFill>
              </a:rPr>
              <a:t>temperature</a:t>
            </a:r>
            <a:r>
              <a:rPr lang="en-GB" altLang="en-US" dirty="0"/>
              <a:t> of the water. Because all food contains some water, the whole food heats up as the energetic water transfers heat energy throughout.</a:t>
            </a:r>
          </a:p>
        </p:txBody>
      </p:sp>
      <p:pic>
        <p:nvPicPr>
          <p:cNvPr id="30730" name="Picture 121" descr="http://companyweb/production/Image%20library/French%20pictures/unit%2016/microwave.jpg">
            <a:extLst>
              <a:ext uri="{FF2B5EF4-FFF2-40B4-BE49-F238E27FC236}">
                <a16:creationId xmlns:a16="http://schemas.microsoft.com/office/drawing/2014/main" id="{B9FCC4E0-5FEC-4848-9D7D-1734BADB1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275" y="2174875"/>
            <a:ext cx="25527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 action="ppaction://hlinkshowjump?jump=nextslide"/>
            <a:extLst>
              <a:ext uri="{FF2B5EF4-FFF2-40B4-BE49-F238E27FC236}">
                <a16:creationId xmlns:a16="http://schemas.microsoft.com/office/drawing/2014/main" id="{C713BD12-A298-415E-8A91-9CDB232797E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P spid="16391" grpId="0" autoUpdateAnimBg="0"/>
      <p:bldP spid="16394" grpId="0" autoUpdateAnimBg="0"/>
      <p:bldP spid="16397" grpId="0" autoUpdateAnimBg="0"/>
      <p:bldP spid="307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7DC289F-6CFC-4F1A-B460-319DC9DBB583}"/>
              </a:ext>
            </a:extLst>
          </p:cNvPr>
          <p:cNvSpPr>
            <a:spLocks noGrp="1" noChangeArrowheads="1"/>
          </p:cNvSpPr>
          <p:nvPr>
            <p:ph type="title"/>
          </p:nvPr>
        </p:nvSpPr>
        <p:spPr/>
        <p:txBody>
          <a:bodyPr/>
          <a:lstStyle/>
          <a:p>
            <a:r>
              <a:rPr lang="en-GB" altLang="en-US" dirty="0"/>
              <a:t>How does a microwave oven work?</a:t>
            </a:r>
          </a:p>
        </p:txBody>
      </p:sp>
      <p:pic>
        <p:nvPicPr>
          <p:cNvPr id="7" name="Picture 10">
            <a:hlinkClick r:id="" action="ppaction://hlinkshowjump?jump=nextslide"/>
            <a:extLst>
              <a:ext uri="{FF2B5EF4-FFF2-40B4-BE49-F238E27FC236}">
                <a16:creationId xmlns:a16="http://schemas.microsoft.com/office/drawing/2014/main" id="{CDAAF7B4-B294-4CC1-8A46-F0B47D6E19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8CF738CA-F0AA-4D3E-BC8A-99517FC0E07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8492BC2-0726-464D-BFB6-960DDBA7A63B}"/>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7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1E8DA4B-C469-47F4-8105-5CCE7EC2F88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212D770-DCA3-4A75-AE70-96C754E0B712}"/>
              </a:ext>
            </a:extLst>
          </p:cNvPr>
          <p:cNvSpPr>
            <a:spLocks noGrp="1" noChangeArrowheads="1"/>
          </p:cNvSpPr>
          <p:nvPr>
            <p:ph type="title"/>
          </p:nvPr>
        </p:nvSpPr>
        <p:spPr/>
        <p:txBody>
          <a:bodyPr/>
          <a:lstStyle/>
          <a:p>
            <a:r>
              <a:rPr lang="en-GB" altLang="en-US"/>
              <a:t>Other uses of microwaves</a:t>
            </a:r>
          </a:p>
        </p:txBody>
      </p:sp>
      <p:sp>
        <p:nvSpPr>
          <p:cNvPr id="450570" name="Rectangle 10">
            <a:extLst>
              <a:ext uri="{FF2B5EF4-FFF2-40B4-BE49-F238E27FC236}">
                <a16:creationId xmlns:a16="http://schemas.microsoft.com/office/drawing/2014/main" id="{99940BED-585D-492D-9AC2-87E22AABF03C}"/>
              </a:ext>
            </a:extLst>
          </p:cNvPr>
          <p:cNvSpPr>
            <a:spLocks noChangeArrowheads="1"/>
          </p:cNvSpPr>
          <p:nvPr/>
        </p:nvSpPr>
        <p:spPr bwMode="auto">
          <a:xfrm>
            <a:off x="4641850" y="4214813"/>
            <a:ext cx="38909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a:solidFill>
                  <a:srgbClr val="286DA6"/>
                </a:solidFill>
              </a:rPr>
              <a:t>Radar (</a:t>
            </a:r>
            <a:r>
              <a:rPr lang="en-GB" altLang="en-US" b="1" u="sng">
                <a:solidFill>
                  <a:srgbClr val="286DA6"/>
                </a:solidFill>
              </a:rPr>
              <a:t>ra</a:t>
            </a:r>
            <a:r>
              <a:rPr lang="en-GB" altLang="en-US" b="1">
                <a:solidFill>
                  <a:srgbClr val="286DA6"/>
                </a:solidFill>
              </a:rPr>
              <a:t>dio </a:t>
            </a:r>
            <a:r>
              <a:rPr lang="en-GB" altLang="en-US" b="1" u="sng">
                <a:solidFill>
                  <a:srgbClr val="286DA6"/>
                </a:solidFill>
              </a:rPr>
              <a:t>d</a:t>
            </a:r>
            <a:r>
              <a:rPr lang="en-GB" altLang="en-US" b="1">
                <a:solidFill>
                  <a:srgbClr val="286DA6"/>
                </a:solidFill>
              </a:rPr>
              <a:t>etection </a:t>
            </a:r>
            <a:r>
              <a:rPr lang="en-GB" altLang="en-US" b="1" u="sng">
                <a:solidFill>
                  <a:srgbClr val="286DA6"/>
                </a:solidFill>
              </a:rPr>
              <a:t>a</a:t>
            </a:r>
            <a:r>
              <a:rPr lang="en-GB" altLang="en-US" b="1">
                <a:solidFill>
                  <a:srgbClr val="286DA6"/>
                </a:solidFill>
              </a:rPr>
              <a:t>nd </a:t>
            </a:r>
            <a:r>
              <a:rPr lang="en-GB" altLang="en-US" b="1" u="sng">
                <a:solidFill>
                  <a:srgbClr val="286DA6"/>
                </a:solidFill>
              </a:rPr>
              <a:t>r</a:t>
            </a:r>
            <a:r>
              <a:rPr lang="en-GB" altLang="en-US" b="1">
                <a:solidFill>
                  <a:srgbClr val="286DA6"/>
                </a:solidFill>
              </a:rPr>
              <a:t>anging):</a:t>
            </a:r>
            <a:r>
              <a:rPr lang="en-GB" altLang="en-US"/>
              <a:t> </a:t>
            </a:r>
            <a:r>
              <a:rPr lang="en-GB" altLang="en-US">
                <a:solidFill>
                  <a:srgbClr val="010066"/>
                </a:solidFill>
              </a:rPr>
              <a:t>radar equipment detects moving objects by bouncing m</a:t>
            </a:r>
            <a:r>
              <a:rPr lang="en-GB" altLang="en-US"/>
              <a:t>icrowaves off them.</a:t>
            </a:r>
          </a:p>
        </p:txBody>
      </p:sp>
      <p:sp>
        <p:nvSpPr>
          <p:cNvPr id="31748" name="Rectangle 11">
            <a:extLst>
              <a:ext uri="{FF2B5EF4-FFF2-40B4-BE49-F238E27FC236}">
                <a16:creationId xmlns:a16="http://schemas.microsoft.com/office/drawing/2014/main" id="{E4E4913F-8224-4B9D-8F3C-46C60350B68C}"/>
              </a:ext>
            </a:extLst>
          </p:cNvPr>
          <p:cNvSpPr>
            <a:spLocks noChangeArrowheads="1"/>
          </p:cNvSpPr>
          <p:nvPr/>
        </p:nvSpPr>
        <p:spPr bwMode="auto">
          <a:xfrm>
            <a:off x="352425" y="784225"/>
            <a:ext cx="3432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dirty="0">
                <a:solidFill>
                  <a:srgbClr val="286DA6"/>
                </a:solidFill>
              </a:rPr>
              <a:t>Astronomy:</a:t>
            </a:r>
            <a:r>
              <a:rPr lang="en-GB" altLang="en-US" dirty="0"/>
              <a:t> large microwave receivers called radio telescopes study microwaves emitted from space.</a:t>
            </a:r>
          </a:p>
        </p:txBody>
      </p:sp>
      <p:pic>
        <p:nvPicPr>
          <p:cNvPr id="31750" name="Picture 121" descr="verylargearraytelescope_62927614_Manamana_smaller">
            <a:extLst>
              <a:ext uri="{FF2B5EF4-FFF2-40B4-BE49-F238E27FC236}">
                <a16:creationId xmlns:a16="http://schemas.microsoft.com/office/drawing/2014/main" id="{D30E73FD-809F-4D3A-BE39-6336B6CE5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550" y="784225"/>
            <a:ext cx="3878263"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adar.png">
            <a:extLst>
              <a:ext uri="{FF2B5EF4-FFF2-40B4-BE49-F238E27FC236}">
                <a16:creationId xmlns:a16="http://schemas.microsoft.com/office/drawing/2014/main" id="{3AC8DDC5-7A1A-4592-BE06-17D79CA94C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4538" y="2971800"/>
            <a:ext cx="3157537"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hlinkClick r:id="" action="ppaction://hlinkshowjump?jump=nextslide"/>
            <a:extLst>
              <a:ext uri="{FF2B5EF4-FFF2-40B4-BE49-F238E27FC236}">
                <a16:creationId xmlns:a16="http://schemas.microsoft.com/office/drawing/2014/main" id="{324A7750-D585-4ACC-99F9-B2806FD66B4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6655C2D-C117-4445-AF87-249811991BCC}"/>
              </a:ext>
            </a:extLst>
          </p:cNvPr>
          <p:cNvSpPr>
            <a:spLocks noGrp="1" noChangeArrowheads="1"/>
          </p:cNvSpPr>
          <p:nvPr>
            <p:ph type="title"/>
          </p:nvPr>
        </p:nvSpPr>
        <p:spPr/>
        <p:txBody>
          <a:bodyPr/>
          <a:lstStyle/>
          <a:p>
            <a:r>
              <a:rPr lang="en-GB" altLang="en-US"/>
              <a:t>What is infrared raditation?</a:t>
            </a:r>
          </a:p>
        </p:txBody>
      </p:sp>
      <p:sp>
        <p:nvSpPr>
          <p:cNvPr id="33795" name="Text Box 3">
            <a:extLst>
              <a:ext uri="{FF2B5EF4-FFF2-40B4-BE49-F238E27FC236}">
                <a16:creationId xmlns:a16="http://schemas.microsoft.com/office/drawing/2014/main" id="{36010CE3-8A77-4D54-9FAB-5E322A07DE2A}"/>
              </a:ext>
            </a:extLst>
          </p:cNvPr>
          <p:cNvSpPr txBox="1">
            <a:spLocks noChangeArrowheads="1"/>
          </p:cNvSpPr>
          <p:nvPr/>
        </p:nvSpPr>
        <p:spPr bwMode="auto">
          <a:xfrm>
            <a:off x="360363" y="784225"/>
            <a:ext cx="8553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b="1" dirty="0">
                <a:solidFill>
                  <a:srgbClr val="286DA6"/>
                </a:solidFill>
              </a:rPr>
              <a:t>Infrared radiation </a:t>
            </a:r>
            <a:r>
              <a:rPr lang="en-GB" altLang="en-US" dirty="0"/>
              <a:t>is emitted by all objects but is not visible </a:t>
            </a:r>
            <a:br>
              <a:rPr lang="en-GB" altLang="en-US" dirty="0"/>
            </a:br>
            <a:r>
              <a:rPr lang="en-GB" altLang="en-US" dirty="0"/>
              <a:t>to humans. </a:t>
            </a:r>
            <a:r>
              <a:rPr lang="en-US" altLang="en-US" dirty="0"/>
              <a:t>The hotter an object is, the more infrared radiation it emits. </a:t>
            </a:r>
            <a:endParaRPr lang="en-US" altLang="en-US" dirty="0">
              <a:cs typeface="Arial" panose="020B0604020202020204" pitchFamily="34" charset="0"/>
            </a:endParaRPr>
          </a:p>
        </p:txBody>
      </p:sp>
      <p:sp>
        <p:nvSpPr>
          <p:cNvPr id="449540" name="Text Box 4">
            <a:extLst>
              <a:ext uri="{FF2B5EF4-FFF2-40B4-BE49-F238E27FC236}">
                <a16:creationId xmlns:a16="http://schemas.microsoft.com/office/drawing/2014/main" id="{A5726D7C-3E96-4BAE-AE3E-6D45278B6535}"/>
              </a:ext>
            </a:extLst>
          </p:cNvPr>
          <p:cNvSpPr txBox="1">
            <a:spLocks noChangeArrowheads="1"/>
          </p:cNvSpPr>
          <p:nvPr/>
        </p:nvSpPr>
        <p:spPr bwMode="auto">
          <a:xfrm>
            <a:off x="360363" y="5668963"/>
            <a:ext cx="8191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wavelength of infrared ranges from </a:t>
            </a:r>
            <a:r>
              <a:rPr lang="en-GB" altLang="en-US" b="1">
                <a:solidFill>
                  <a:srgbClr val="286DA6"/>
                </a:solidFill>
              </a:rPr>
              <a:t>1</a:t>
            </a:r>
            <a:r>
              <a:rPr lang="en-GB" altLang="en-US" sz="1000" b="1">
                <a:solidFill>
                  <a:srgbClr val="286DA6"/>
                </a:solidFill>
              </a:rPr>
              <a:t> </a:t>
            </a:r>
            <a:r>
              <a:rPr lang="en-GB" altLang="en-US" b="1">
                <a:solidFill>
                  <a:srgbClr val="286DA6"/>
                </a:solidFill>
              </a:rPr>
              <a:t>mm</a:t>
            </a:r>
            <a:r>
              <a:rPr lang="en-GB" altLang="en-US"/>
              <a:t> to </a:t>
            </a:r>
            <a:r>
              <a:rPr lang="en-GB" altLang="en-US" b="1">
                <a:solidFill>
                  <a:srgbClr val="286DA6"/>
                </a:solidFill>
              </a:rPr>
              <a:t>750</a:t>
            </a:r>
            <a:r>
              <a:rPr lang="en-GB" altLang="en-US" sz="1000" b="1">
                <a:solidFill>
                  <a:srgbClr val="286DA6"/>
                </a:solidFill>
              </a:rPr>
              <a:t> </a:t>
            </a:r>
            <a:r>
              <a:rPr lang="en-GB" altLang="en-US" b="1">
                <a:solidFill>
                  <a:srgbClr val="286DA6"/>
                </a:solidFill>
              </a:rPr>
              <a:t>nm</a:t>
            </a:r>
            <a:r>
              <a:rPr lang="en-GB" altLang="en-US">
                <a:solidFill>
                  <a:srgbClr val="010066"/>
                </a:solidFill>
              </a:rPr>
              <a:t>.</a:t>
            </a:r>
          </a:p>
        </p:txBody>
      </p:sp>
      <p:sp>
        <p:nvSpPr>
          <p:cNvPr id="25725" name="Rectangle 7">
            <a:extLst>
              <a:ext uri="{FF2B5EF4-FFF2-40B4-BE49-F238E27FC236}">
                <a16:creationId xmlns:a16="http://schemas.microsoft.com/office/drawing/2014/main" id="{E4C2617A-215B-4812-9EA5-AC9B1E196E93}"/>
              </a:ext>
            </a:extLst>
          </p:cNvPr>
          <p:cNvSpPr>
            <a:spLocks noChangeArrowheads="1"/>
          </p:cNvSpPr>
          <p:nvPr/>
        </p:nvSpPr>
        <p:spPr bwMode="auto">
          <a:xfrm>
            <a:off x="161925" y="3444875"/>
            <a:ext cx="8896350" cy="2144713"/>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2783" name="Picture 127" descr="Communicating_RW_ruler">
            <a:extLst>
              <a:ext uri="{FF2B5EF4-FFF2-40B4-BE49-F238E27FC236}">
                <a16:creationId xmlns:a16="http://schemas.microsoft.com/office/drawing/2014/main" id="{990D82B1-DA45-49F1-B95F-F411F9C05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4230688"/>
            <a:ext cx="8896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Text Box 12">
            <a:extLst>
              <a:ext uri="{FF2B5EF4-FFF2-40B4-BE49-F238E27FC236}">
                <a16:creationId xmlns:a16="http://schemas.microsoft.com/office/drawing/2014/main" id="{84BEA93E-D79E-4745-894A-655AA18D4D12}"/>
              </a:ext>
            </a:extLst>
          </p:cNvPr>
          <p:cNvSpPr txBox="1">
            <a:spLocks noChangeArrowheads="1"/>
          </p:cNvSpPr>
          <p:nvPr/>
        </p:nvSpPr>
        <p:spPr bwMode="auto">
          <a:xfrm>
            <a:off x="688975" y="4749800"/>
            <a:ext cx="1265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1,000</a:t>
            </a:r>
            <a:r>
              <a:rPr lang="en-GB" altLang="en-US" sz="1000" b="1" dirty="0"/>
              <a:t> </a:t>
            </a:r>
            <a:r>
              <a:rPr lang="en-GB" altLang="en-US" b="1" dirty="0"/>
              <a:t>m</a:t>
            </a:r>
          </a:p>
        </p:txBody>
      </p:sp>
      <p:sp>
        <p:nvSpPr>
          <p:cNvPr id="32785" name="Text Box 13">
            <a:extLst>
              <a:ext uri="{FF2B5EF4-FFF2-40B4-BE49-F238E27FC236}">
                <a16:creationId xmlns:a16="http://schemas.microsoft.com/office/drawing/2014/main" id="{76C3663E-A564-47CD-9A93-645A30D5D8F9}"/>
              </a:ext>
            </a:extLst>
          </p:cNvPr>
          <p:cNvSpPr txBox="1">
            <a:spLocks noChangeArrowheads="1"/>
          </p:cNvSpPr>
          <p:nvPr/>
        </p:nvSpPr>
        <p:spPr bwMode="auto">
          <a:xfrm>
            <a:off x="5110163" y="4749800"/>
            <a:ext cx="93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1</a:t>
            </a:r>
            <a:r>
              <a:rPr lang="en-GB" altLang="en-US" sz="1000" b="1"/>
              <a:t> </a:t>
            </a:r>
            <a:r>
              <a:rPr lang="en-GB" altLang="en-US" b="1"/>
              <a:t>mm</a:t>
            </a:r>
          </a:p>
        </p:txBody>
      </p:sp>
      <p:sp>
        <p:nvSpPr>
          <p:cNvPr id="32786" name="Text Box 14">
            <a:extLst>
              <a:ext uri="{FF2B5EF4-FFF2-40B4-BE49-F238E27FC236}">
                <a16:creationId xmlns:a16="http://schemas.microsoft.com/office/drawing/2014/main" id="{77568DF1-1F5C-4BF0-866E-AC0F1F89201D}"/>
              </a:ext>
            </a:extLst>
          </p:cNvPr>
          <p:cNvSpPr txBox="1">
            <a:spLocks noChangeArrowheads="1"/>
          </p:cNvSpPr>
          <p:nvPr/>
        </p:nvSpPr>
        <p:spPr bwMode="auto">
          <a:xfrm>
            <a:off x="2825750" y="4749800"/>
            <a:ext cx="115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1</a:t>
            </a:r>
            <a:r>
              <a:rPr lang="en-GB" altLang="en-US" sz="1000" b="1"/>
              <a:t> </a:t>
            </a:r>
            <a:r>
              <a:rPr lang="en-GB" altLang="en-US" b="1"/>
              <a:t>m</a:t>
            </a:r>
          </a:p>
        </p:txBody>
      </p:sp>
      <p:sp>
        <p:nvSpPr>
          <p:cNvPr id="32787" name="Text Box 15">
            <a:extLst>
              <a:ext uri="{FF2B5EF4-FFF2-40B4-BE49-F238E27FC236}">
                <a16:creationId xmlns:a16="http://schemas.microsoft.com/office/drawing/2014/main" id="{E5A0176A-9C29-47F0-AFF3-229CA93E5646}"/>
              </a:ext>
            </a:extLst>
          </p:cNvPr>
          <p:cNvSpPr txBox="1">
            <a:spLocks noChangeArrowheads="1"/>
          </p:cNvSpPr>
          <p:nvPr/>
        </p:nvSpPr>
        <p:spPr bwMode="auto">
          <a:xfrm>
            <a:off x="6938963" y="474980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0.001</a:t>
            </a:r>
            <a:r>
              <a:rPr lang="en-GB" altLang="en-US" sz="1000" b="1"/>
              <a:t> </a:t>
            </a:r>
            <a:r>
              <a:rPr lang="en-GB" altLang="en-US" b="1"/>
              <a:t>mm</a:t>
            </a:r>
          </a:p>
        </p:txBody>
      </p:sp>
      <p:sp>
        <p:nvSpPr>
          <p:cNvPr id="32788" name="Text Box 17">
            <a:extLst>
              <a:ext uri="{FF2B5EF4-FFF2-40B4-BE49-F238E27FC236}">
                <a16:creationId xmlns:a16="http://schemas.microsoft.com/office/drawing/2014/main" id="{43719D84-80B7-4128-AE99-82EBE334FF63}"/>
              </a:ext>
            </a:extLst>
          </p:cNvPr>
          <p:cNvSpPr txBox="1">
            <a:spLocks noChangeArrowheads="1"/>
          </p:cNvSpPr>
          <p:nvPr/>
        </p:nvSpPr>
        <p:spPr bwMode="auto">
          <a:xfrm>
            <a:off x="1768475" y="5133975"/>
            <a:ext cx="572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wavelength of electromagnetic waves</a:t>
            </a:r>
            <a:r>
              <a:rPr lang="en-GB" altLang="en-US" b="1">
                <a:solidFill>
                  <a:srgbClr val="9900CC"/>
                </a:solidFill>
              </a:rPr>
              <a:t> </a:t>
            </a:r>
          </a:p>
        </p:txBody>
      </p:sp>
      <p:sp>
        <p:nvSpPr>
          <p:cNvPr id="25733" name="Text Box 9">
            <a:extLst>
              <a:ext uri="{FF2B5EF4-FFF2-40B4-BE49-F238E27FC236}">
                <a16:creationId xmlns:a16="http://schemas.microsoft.com/office/drawing/2014/main" id="{822A871E-1CFE-4FA1-B399-B62E1CB99172}"/>
              </a:ext>
            </a:extLst>
          </p:cNvPr>
          <p:cNvSpPr txBox="1">
            <a:spLocks noChangeArrowheads="1"/>
          </p:cNvSpPr>
          <p:nvPr/>
        </p:nvSpPr>
        <p:spPr bwMode="auto">
          <a:xfrm>
            <a:off x="4465638" y="3468688"/>
            <a:ext cx="12715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0000"/>
              </a:lnSpc>
            </a:pPr>
            <a:r>
              <a:rPr lang="en-GB" altLang="en-US" sz="2800" b="1">
                <a:solidFill>
                  <a:srgbClr val="010066"/>
                </a:solidFill>
              </a:rPr>
              <a:t>micro-</a:t>
            </a:r>
          </a:p>
          <a:p>
            <a:pPr>
              <a:lnSpc>
                <a:spcPct val="80000"/>
              </a:lnSpc>
            </a:pPr>
            <a:r>
              <a:rPr lang="en-GB" altLang="en-US" sz="2800" b="1">
                <a:solidFill>
                  <a:srgbClr val="010066"/>
                </a:solidFill>
              </a:rPr>
              <a:t>waves</a:t>
            </a:r>
          </a:p>
        </p:txBody>
      </p:sp>
      <p:sp>
        <p:nvSpPr>
          <p:cNvPr id="25734" name="Text Box 10">
            <a:extLst>
              <a:ext uri="{FF2B5EF4-FFF2-40B4-BE49-F238E27FC236}">
                <a16:creationId xmlns:a16="http://schemas.microsoft.com/office/drawing/2014/main" id="{6DB62A91-B2E3-4D75-BF87-02DFBFE50B45}"/>
              </a:ext>
            </a:extLst>
          </p:cNvPr>
          <p:cNvSpPr txBox="1">
            <a:spLocks noChangeArrowheads="1"/>
          </p:cNvSpPr>
          <p:nvPr/>
        </p:nvSpPr>
        <p:spPr bwMode="auto">
          <a:xfrm>
            <a:off x="1293813" y="3654425"/>
            <a:ext cx="222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radio waves</a:t>
            </a:r>
          </a:p>
        </p:txBody>
      </p:sp>
      <p:sp>
        <p:nvSpPr>
          <p:cNvPr id="25735" name="Text Box 11">
            <a:extLst>
              <a:ext uri="{FF2B5EF4-FFF2-40B4-BE49-F238E27FC236}">
                <a16:creationId xmlns:a16="http://schemas.microsoft.com/office/drawing/2014/main" id="{17FF67FD-7441-42FA-9FD5-6A9E7376B8BF}"/>
              </a:ext>
            </a:extLst>
          </p:cNvPr>
          <p:cNvSpPr txBox="1">
            <a:spLocks noChangeArrowheads="1"/>
          </p:cNvSpPr>
          <p:nvPr/>
        </p:nvSpPr>
        <p:spPr bwMode="auto">
          <a:xfrm>
            <a:off x="5919788" y="3657600"/>
            <a:ext cx="1622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286DA6"/>
                </a:solidFill>
              </a:rPr>
              <a:t>infrared </a:t>
            </a:r>
          </a:p>
        </p:txBody>
      </p:sp>
      <p:sp>
        <p:nvSpPr>
          <p:cNvPr id="25736" name="Text Box 16">
            <a:extLst>
              <a:ext uri="{FF2B5EF4-FFF2-40B4-BE49-F238E27FC236}">
                <a16:creationId xmlns:a16="http://schemas.microsoft.com/office/drawing/2014/main" id="{173831D3-3161-4EEB-BB77-0039837B725B}"/>
              </a:ext>
            </a:extLst>
          </p:cNvPr>
          <p:cNvSpPr txBox="1">
            <a:spLocks noChangeArrowheads="1"/>
          </p:cNvSpPr>
          <p:nvPr/>
        </p:nvSpPr>
        <p:spPr bwMode="auto">
          <a:xfrm>
            <a:off x="7816850" y="3462338"/>
            <a:ext cx="12128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0000"/>
              </a:lnSpc>
            </a:pPr>
            <a:r>
              <a:rPr lang="en-GB" altLang="en-US" sz="2800" b="1">
                <a:solidFill>
                  <a:srgbClr val="010066"/>
                </a:solidFill>
              </a:rPr>
              <a:t>ultra-</a:t>
            </a:r>
          </a:p>
          <a:p>
            <a:pPr>
              <a:lnSpc>
                <a:spcPct val="80000"/>
              </a:lnSpc>
            </a:pPr>
            <a:r>
              <a:rPr lang="en-GB" altLang="en-US" sz="2800" b="1">
                <a:solidFill>
                  <a:srgbClr val="010066"/>
                </a:solidFill>
              </a:rPr>
              <a:t>violet </a:t>
            </a:r>
          </a:p>
        </p:txBody>
      </p:sp>
      <p:pic>
        <p:nvPicPr>
          <p:cNvPr id="125" name="Picture 138" descr="Communicating_RW_ruler_3">
            <a:extLst>
              <a:ext uri="{FF2B5EF4-FFF2-40B4-BE49-F238E27FC236}">
                <a16:creationId xmlns:a16="http://schemas.microsoft.com/office/drawing/2014/main" id="{3AB4DE6D-4264-44E1-AC58-540216B19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4230688"/>
            <a:ext cx="88407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Rectangle 27">
            <a:extLst>
              <a:ext uri="{FF2B5EF4-FFF2-40B4-BE49-F238E27FC236}">
                <a16:creationId xmlns:a16="http://schemas.microsoft.com/office/drawing/2014/main" id="{F5492874-E91C-47A0-BD05-F81575C582ED}"/>
              </a:ext>
            </a:extLst>
          </p:cNvPr>
          <p:cNvSpPr>
            <a:spLocks noChangeArrowheads="1"/>
          </p:cNvSpPr>
          <p:nvPr/>
        </p:nvSpPr>
        <p:spPr bwMode="auto">
          <a:xfrm>
            <a:off x="352425" y="2265363"/>
            <a:ext cx="8350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US" altLang="en-US" dirty="0"/>
              <a:t>As an object gets hotter, visible light is also emitted. This is what can be seen when an object glows “red hot.”</a:t>
            </a:r>
          </a:p>
        </p:txBody>
      </p:sp>
      <p:pic>
        <p:nvPicPr>
          <p:cNvPr id="20" name="Picture 10">
            <a:hlinkClick r:id="" action="ppaction://hlinkshowjump?jump=nextslide"/>
            <a:extLst>
              <a:ext uri="{FF2B5EF4-FFF2-40B4-BE49-F238E27FC236}">
                <a16:creationId xmlns:a16="http://schemas.microsoft.com/office/drawing/2014/main" id="{4AC6A9A0-5B3A-46EC-8B2E-4F8BB16E544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52119BD0-29FC-4444-9BDB-48BDD8CACB26}"/>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2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573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733"/>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5735"/>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57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7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7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78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9540"/>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0"/>
                                  </p:stCondLst>
                                  <p:childTnLst>
                                    <p:set>
                                      <p:cBhvr>
                                        <p:cTn id="41" dur="1" fill="hold">
                                          <p:stCondLst>
                                            <p:cond delay="0"/>
                                          </p:stCondLst>
                                        </p:cTn>
                                        <p:tgtEl>
                                          <p:spTgt spid="125"/>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p:bldP spid="25725" grpId="0" animBg="1"/>
      <p:bldP spid="32784" grpId="0"/>
      <p:bldP spid="32785" grpId="0"/>
      <p:bldP spid="32786" grpId="0"/>
      <p:bldP spid="32787" grpId="0"/>
      <p:bldP spid="32788" grpId="0"/>
      <p:bldP spid="25733" grpId="0"/>
      <p:bldP spid="25734" grpId="0"/>
      <p:bldP spid="25735" grpId="0"/>
      <p:bldP spid="25736" grpId="0"/>
      <p:bldP spid="1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1A0BC886-8723-4411-B218-BB3A86CA7B4D}"/>
              </a:ext>
            </a:extLst>
          </p:cNvPr>
          <p:cNvSpPr>
            <a:spLocks noGrp="1"/>
          </p:cNvSpPr>
          <p:nvPr>
            <p:ph type="title"/>
          </p:nvPr>
        </p:nvSpPr>
        <p:spPr/>
        <p:txBody>
          <a:bodyPr/>
          <a:lstStyle/>
          <a:p>
            <a:r>
              <a:rPr lang="en-GB" altLang="en-US" dirty="0"/>
              <a:t>Infrared around the home</a:t>
            </a:r>
          </a:p>
        </p:txBody>
      </p:sp>
      <p:pic>
        <p:nvPicPr>
          <p:cNvPr id="6" name="Picture 10">
            <a:hlinkClick r:id="" action="ppaction://hlinkshowjump?jump=nextslide"/>
            <a:extLst>
              <a:ext uri="{FF2B5EF4-FFF2-40B4-BE49-F238E27FC236}">
                <a16:creationId xmlns:a16="http://schemas.microsoft.com/office/drawing/2014/main" id="{62777E4E-9928-44AB-BC08-4439D39505D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78C2ED92-62CA-4E81-B763-D5AA06AED5E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9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1048741-ABFC-40D3-900F-E2EFBE63EEF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CBF2636-636D-485A-9293-A0ACDF8237E9}"/>
              </a:ext>
            </a:extLst>
          </p:cNvPr>
          <p:cNvSpPr>
            <a:spLocks noGrp="1" noChangeArrowheads="1"/>
          </p:cNvSpPr>
          <p:nvPr>
            <p:ph type="title"/>
          </p:nvPr>
        </p:nvSpPr>
        <p:spPr/>
        <p:txBody>
          <a:bodyPr/>
          <a:lstStyle/>
          <a:p>
            <a:r>
              <a:rPr lang="en-GB" altLang="en-US" sz="2400"/>
              <a:t>How is infrared used for heating and cooking?</a:t>
            </a:r>
          </a:p>
        </p:txBody>
      </p:sp>
      <p:sp>
        <p:nvSpPr>
          <p:cNvPr id="34819" name="Text Box 3">
            <a:extLst>
              <a:ext uri="{FF2B5EF4-FFF2-40B4-BE49-F238E27FC236}">
                <a16:creationId xmlns:a16="http://schemas.microsoft.com/office/drawing/2014/main" id="{1108F02F-BB05-4D3F-A86E-C97AA257E56F}"/>
              </a:ext>
            </a:extLst>
          </p:cNvPr>
          <p:cNvSpPr txBox="1">
            <a:spLocks noChangeArrowheads="1"/>
          </p:cNvSpPr>
          <p:nvPr/>
        </p:nvSpPr>
        <p:spPr bwMode="auto">
          <a:xfrm>
            <a:off x="352425"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The infrared radiation emitted by the Sun, radiators and fires can be used for </a:t>
            </a:r>
            <a:r>
              <a:rPr lang="en-GB" altLang="en-US" b="1" dirty="0">
                <a:solidFill>
                  <a:srgbClr val="286DA6"/>
                </a:solidFill>
              </a:rPr>
              <a:t>heating</a:t>
            </a:r>
            <a:r>
              <a:rPr lang="en-GB" altLang="en-US" dirty="0"/>
              <a:t>.</a:t>
            </a:r>
          </a:p>
        </p:txBody>
      </p:sp>
      <p:sp>
        <p:nvSpPr>
          <p:cNvPr id="560133" name="Text Box 5">
            <a:extLst>
              <a:ext uri="{FF2B5EF4-FFF2-40B4-BE49-F238E27FC236}">
                <a16:creationId xmlns:a16="http://schemas.microsoft.com/office/drawing/2014/main" id="{9049FE76-B33D-4878-84D5-7D7CFF87560C}"/>
              </a:ext>
            </a:extLst>
          </p:cNvPr>
          <p:cNvSpPr txBox="1">
            <a:spLocks noChangeArrowheads="1"/>
          </p:cNvSpPr>
          <p:nvPr/>
        </p:nvSpPr>
        <p:spPr bwMode="auto">
          <a:xfrm>
            <a:off x="352425" y="4605338"/>
            <a:ext cx="5940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t>Grills, stoves, toasters, campfires and barbecues use infrared radiation to cook food. Heat is transferred through the food by </a:t>
            </a:r>
            <a:r>
              <a:rPr lang="en-GB" altLang="en-US" b="1" dirty="0">
                <a:solidFill>
                  <a:srgbClr val="286DA6"/>
                </a:solidFill>
              </a:rPr>
              <a:t>conduction</a:t>
            </a:r>
            <a:r>
              <a:rPr lang="en-GB" altLang="en-US" dirty="0"/>
              <a:t>. </a:t>
            </a:r>
            <a:endParaRPr lang="en-US" altLang="en-US" dirty="0">
              <a:cs typeface="Arial" panose="020B0604020202020204" pitchFamily="34" charset="0"/>
            </a:endParaRPr>
          </a:p>
        </p:txBody>
      </p:sp>
      <p:sp>
        <p:nvSpPr>
          <p:cNvPr id="560145" name="Rectangle 17">
            <a:extLst>
              <a:ext uri="{FF2B5EF4-FFF2-40B4-BE49-F238E27FC236}">
                <a16:creationId xmlns:a16="http://schemas.microsoft.com/office/drawing/2014/main" id="{5C79AB42-3A81-4EF7-9753-31AC2DDE4856}"/>
              </a:ext>
            </a:extLst>
          </p:cNvPr>
          <p:cNvSpPr>
            <a:spLocks noChangeArrowheads="1"/>
          </p:cNvSpPr>
          <p:nvPr/>
        </p:nvSpPr>
        <p:spPr bwMode="auto">
          <a:xfrm>
            <a:off x="352425" y="3208338"/>
            <a:ext cx="5718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t>The heating effect of infrared radiation is detected by temperature sensitive nerve-endings in skin.</a:t>
            </a:r>
          </a:p>
        </p:txBody>
      </p:sp>
      <p:sp>
        <p:nvSpPr>
          <p:cNvPr id="9" name="Rectangle 8">
            <a:extLst>
              <a:ext uri="{FF2B5EF4-FFF2-40B4-BE49-F238E27FC236}">
                <a16:creationId xmlns:a16="http://schemas.microsoft.com/office/drawing/2014/main" id="{9F8D1A3E-B13E-4BAD-97E3-68973955D694}"/>
              </a:ext>
            </a:extLst>
          </p:cNvPr>
          <p:cNvSpPr>
            <a:spLocks noChangeArrowheads="1"/>
          </p:cNvSpPr>
          <p:nvPr/>
        </p:nvSpPr>
        <p:spPr bwMode="auto">
          <a:xfrm>
            <a:off x="352425" y="1811338"/>
            <a:ext cx="5953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Infrared waves cause the </a:t>
            </a:r>
            <a:r>
              <a:rPr lang="en-GB" altLang="en-US" b="1">
                <a:solidFill>
                  <a:srgbClr val="286DA6"/>
                </a:solidFill>
              </a:rPr>
              <a:t>vibration</a:t>
            </a:r>
            <a:r>
              <a:rPr lang="en-GB" altLang="en-US"/>
              <a:t> of molecules of a material when absorbed, heating the material.</a:t>
            </a:r>
          </a:p>
        </p:txBody>
      </p:sp>
      <p:pic>
        <p:nvPicPr>
          <p:cNvPr id="34824" name="Picture 10" descr="http://companyweb/production/Image%20library/Physics/fire.png">
            <a:extLst>
              <a:ext uri="{FF2B5EF4-FFF2-40B4-BE49-F238E27FC236}">
                <a16:creationId xmlns:a16="http://schemas.microsoft.com/office/drawing/2014/main" id="{D08F4CB5-7A31-4A24-8566-A9649ACA7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3" y="1798638"/>
            <a:ext cx="20574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hlinkClick r:id="" action="ppaction://hlinkshowjump?jump=nextslide"/>
            <a:extLst>
              <a:ext uri="{FF2B5EF4-FFF2-40B4-BE49-F238E27FC236}">
                <a16:creationId xmlns:a16="http://schemas.microsoft.com/office/drawing/2014/main" id="{C483DFB8-6AA4-4498-8748-E002D3AE30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01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013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3" grpId="0" autoUpdateAnimBg="0"/>
      <p:bldP spid="560145" grpId="0" autoUpdateAnimBg="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B4EB53B9-A381-4F7B-8B0B-858DE7C4F786}"/>
              </a:ext>
            </a:extLst>
          </p:cNvPr>
          <p:cNvSpPr>
            <a:spLocks noGrp="1" noChangeArrowheads="1"/>
          </p:cNvSpPr>
          <p:nvPr>
            <p:ph type="title"/>
          </p:nvPr>
        </p:nvSpPr>
        <p:spPr/>
        <p:txBody>
          <a:bodyPr/>
          <a:lstStyle/>
          <a:p>
            <a:r>
              <a:rPr lang="en-GB" altLang="en-US" dirty="0"/>
              <a:t>How do infrared waves cook food?</a:t>
            </a:r>
          </a:p>
        </p:txBody>
      </p:sp>
      <p:sp>
        <p:nvSpPr>
          <p:cNvPr id="3076" name="Text Box 3">
            <a:extLst>
              <a:ext uri="{FF2B5EF4-FFF2-40B4-BE49-F238E27FC236}">
                <a16:creationId xmlns:a16="http://schemas.microsoft.com/office/drawing/2014/main" id="{83E0A37D-ED9E-48F7-B57B-DDE13C5A5CB3}"/>
              </a:ext>
            </a:extLst>
          </p:cNvPr>
          <p:cNvSpPr txBox="1">
            <a:spLocks noChangeArrowheads="1"/>
          </p:cNvSpPr>
          <p:nvPr/>
        </p:nvSpPr>
        <p:spPr bwMode="auto">
          <a:xfrm>
            <a:off x="933450" y="2057400"/>
            <a:ext cx="354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b="1">
              <a:solidFill>
                <a:srgbClr val="FFFF00"/>
              </a:solidFill>
              <a:latin typeface="Times New Roman" panose="02020603050405020304" pitchFamily="18" charset="0"/>
            </a:endParaRPr>
          </a:p>
        </p:txBody>
      </p:sp>
      <p:pic>
        <p:nvPicPr>
          <p:cNvPr id="8" name="Picture 10">
            <a:hlinkClick r:id="" action="ppaction://hlinkshowjump?jump=nextslide"/>
            <a:extLst>
              <a:ext uri="{FF2B5EF4-FFF2-40B4-BE49-F238E27FC236}">
                <a16:creationId xmlns:a16="http://schemas.microsoft.com/office/drawing/2014/main" id="{125B81E3-20E9-4AB7-9178-E1BF3555008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ABB92600-6BCC-4B72-A9EE-305E0763E382}"/>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8057254A-62DB-4902-9C93-84B63E74B037}"/>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2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87E5316-2B34-4ED6-84FB-6EE80B88D4E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http://companyweb/production/Image%20library/Technology/Flatscreen%20TV%20and%20Remote.png">
            <a:extLst>
              <a:ext uri="{FF2B5EF4-FFF2-40B4-BE49-F238E27FC236}">
                <a16:creationId xmlns:a16="http://schemas.microsoft.com/office/drawing/2014/main" id="{3270142C-5989-4EAC-98B4-5771CD37C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3165475"/>
            <a:ext cx="44831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3">
            <a:extLst>
              <a:ext uri="{FF2B5EF4-FFF2-40B4-BE49-F238E27FC236}">
                <a16:creationId xmlns:a16="http://schemas.microsoft.com/office/drawing/2014/main" id="{431525DF-9955-4F08-A53D-2CA04C345E7A}"/>
              </a:ext>
            </a:extLst>
          </p:cNvPr>
          <p:cNvSpPr txBox="1">
            <a:spLocks noChangeArrowheads="1"/>
          </p:cNvSpPr>
          <p:nvPr/>
        </p:nvSpPr>
        <p:spPr bwMode="auto">
          <a:xfrm>
            <a:off x="352425" y="784225"/>
            <a:ext cx="7991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Infrared waves can also be produced by </a:t>
            </a:r>
            <a:r>
              <a:rPr lang="en-GB" altLang="en-US" b="1">
                <a:solidFill>
                  <a:srgbClr val="286DA6"/>
                </a:solidFill>
              </a:rPr>
              <a:t>Infrared Light Emitting Diodes</a:t>
            </a:r>
            <a:r>
              <a:rPr lang="en-GB" altLang="en-US"/>
              <a:t> (IR LEDs). They can then be detected by special circuit components.</a:t>
            </a:r>
          </a:p>
        </p:txBody>
      </p:sp>
      <p:sp>
        <p:nvSpPr>
          <p:cNvPr id="28677" name="TextBox 4">
            <a:extLst>
              <a:ext uri="{FF2B5EF4-FFF2-40B4-BE49-F238E27FC236}">
                <a16:creationId xmlns:a16="http://schemas.microsoft.com/office/drawing/2014/main" id="{04A3423B-99C6-45C5-A2DB-E61378CF6D1A}"/>
              </a:ext>
            </a:extLst>
          </p:cNvPr>
          <p:cNvSpPr txBox="1">
            <a:spLocks noChangeArrowheads="1"/>
          </p:cNvSpPr>
          <p:nvPr/>
        </p:nvSpPr>
        <p:spPr bwMode="auto">
          <a:xfrm>
            <a:off x="352425" y="4559300"/>
            <a:ext cx="67262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You often do not need to </a:t>
            </a:r>
            <a:br>
              <a:rPr lang="en-GB" altLang="en-US" dirty="0"/>
            </a:br>
            <a:r>
              <a:rPr lang="en-GB" altLang="en-US" dirty="0"/>
              <a:t>point the remote at the TV as </a:t>
            </a:r>
            <a:br>
              <a:rPr lang="en-GB" altLang="en-US" dirty="0"/>
            </a:br>
            <a:r>
              <a:rPr lang="en-GB" altLang="en-US" dirty="0"/>
              <a:t>the waves bounce off any reflective </a:t>
            </a:r>
          </a:p>
          <a:p>
            <a:r>
              <a:rPr lang="en-GB" altLang="en-US" dirty="0"/>
              <a:t>surface and eventually reach the TV.</a:t>
            </a:r>
          </a:p>
        </p:txBody>
      </p:sp>
      <p:sp>
        <p:nvSpPr>
          <p:cNvPr id="6" name="Title 5">
            <a:extLst>
              <a:ext uri="{FF2B5EF4-FFF2-40B4-BE49-F238E27FC236}">
                <a16:creationId xmlns:a16="http://schemas.microsoft.com/office/drawing/2014/main" id="{DC0F36F8-782B-4065-AF74-3ACD0B35C8CA}"/>
              </a:ext>
            </a:extLst>
          </p:cNvPr>
          <p:cNvSpPr>
            <a:spLocks noGrp="1"/>
          </p:cNvSpPr>
          <p:nvPr>
            <p:ph type="title"/>
          </p:nvPr>
        </p:nvSpPr>
        <p:spPr/>
        <p:txBody>
          <a:bodyPr/>
          <a:lstStyle/>
          <a:p>
            <a:pPr>
              <a:defRPr/>
            </a:pPr>
            <a:r>
              <a:rPr lang="en-GB" sz="2400" dirty="0">
                <a:ea typeface="+mn-ea"/>
                <a:cs typeface="+mn-cs"/>
              </a:rPr>
              <a:t>Infrared for communications</a:t>
            </a:r>
            <a:endParaRPr lang="en-GB" dirty="0"/>
          </a:p>
        </p:txBody>
      </p:sp>
      <p:sp>
        <p:nvSpPr>
          <p:cNvPr id="7" name="Rectangle 6">
            <a:extLst>
              <a:ext uri="{FF2B5EF4-FFF2-40B4-BE49-F238E27FC236}">
                <a16:creationId xmlns:a16="http://schemas.microsoft.com/office/drawing/2014/main" id="{0DBC27D5-4A26-43A2-A4B0-BDF4B87C24F9}"/>
              </a:ext>
            </a:extLst>
          </p:cNvPr>
          <p:cNvSpPr>
            <a:spLocks noChangeArrowheads="1"/>
          </p:cNvSpPr>
          <p:nvPr/>
        </p:nvSpPr>
        <p:spPr bwMode="auto">
          <a:xfrm>
            <a:off x="352425" y="216535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waves will be </a:t>
            </a:r>
            <a:r>
              <a:rPr lang="en-GB" altLang="en-US" b="1" dirty="0">
                <a:solidFill>
                  <a:srgbClr val="286DA6"/>
                </a:solidFill>
              </a:rPr>
              <a:t>reflected</a:t>
            </a:r>
            <a:r>
              <a:rPr lang="en-GB" altLang="en-US" dirty="0"/>
              <a:t> off walls very easily and </a:t>
            </a:r>
            <a:br>
              <a:rPr lang="en-GB" altLang="en-US" dirty="0"/>
            </a:br>
            <a:r>
              <a:rPr lang="en-GB" altLang="en-US" dirty="0"/>
              <a:t>so are used for very near range communication.</a:t>
            </a:r>
          </a:p>
        </p:txBody>
      </p:sp>
      <p:sp>
        <p:nvSpPr>
          <p:cNvPr id="8" name="Rectangle 7">
            <a:extLst>
              <a:ext uri="{FF2B5EF4-FFF2-40B4-BE49-F238E27FC236}">
                <a16:creationId xmlns:a16="http://schemas.microsoft.com/office/drawing/2014/main" id="{C2FBA3BF-ED8A-4813-BEEE-A0F7551CC00B}"/>
              </a:ext>
            </a:extLst>
          </p:cNvPr>
          <p:cNvSpPr>
            <a:spLocks noChangeArrowheads="1"/>
          </p:cNvSpPr>
          <p:nvPr/>
        </p:nvSpPr>
        <p:spPr bwMode="auto">
          <a:xfrm>
            <a:off x="352425" y="3178175"/>
            <a:ext cx="3608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are used in remote controls for all sorts of devices including TVs.</a:t>
            </a:r>
          </a:p>
        </p:txBody>
      </p:sp>
      <p:pic>
        <p:nvPicPr>
          <p:cNvPr id="9" name="Picture 10">
            <a:hlinkClick r:id="" action="ppaction://hlinkshowjump?jump=nextslide"/>
            <a:extLst>
              <a:ext uri="{FF2B5EF4-FFF2-40B4-BE49-F238E27FC236}">
                <a16:creationId xmlns:a16="http://schemas.microsoft.com/office/drawing/2014/main" id="{66A11CA4-2A3B-4A9E-915D-AD63E7D4124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0D063E56-4D53-4788-9688-5F4E96843CC2}"/>
              </a:ext>
            </a:extLst>
          </p:cNvPr>
          <p:cNvSpPr txBox="1">
            <a:spLocks noChangeArrowheads="1"/>
          </p:cNvSpPr>
          <p:nvPr/>
        </p:nvSpPr>
        <p:spPr bwMode="auto">
          <a:xfrm>
            <a:off x="360363" y="784225"/>
            <a:ext cx="40909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a:t>Devices containing infrared detectors are used for various security purposes.</a:t>
            </a:r>
          </a:p>
        </p:txBody>
      </p:sp>
      <p:sp>
        <p:nvSpPr>
          <p:cNvPr id="36867" name="Rectangle 4">
            <a:extLst>
              <a:ext uri="{FF2B5EF4-FFF2-40B4-BE49-F238E27FC236}">
                <a16:creationId xmlns:a16="http://schemas.microsoft.com/office/drawing/2014/main" id="{EDA96299-67AC-4677-BA4B-CF616C4DBA3B}"/>
              </a:ext>
            </a:extLst>
          </p:cNvPr>
          <p:cNvSpPr>
            <a:spLocks noGrp="1" noChangeArrowheads="1"/>
          </p:cNvSpPr>
          <p:nvPr>
            <p:ph type="title"/>
          </p:nvPr>
        </p:nvSpPr>
        <p:spPr/>
        <p:txBody>
          <a:bodyPr/>
          <a:lstStyle/>
          <a:p>
            <a:r>
              <a:rPr lang="en-GB" altLang="en-US"/>
              <a:t>How can infrared waves fight crime?</a:t>
            </a:r>
          </a:p>
        </p:txBody>
      </p:sp>
      <p:sp>
        <p:nvSpPr>
          <p:cNvPr id="556038" name="Text Box 6">
            <a:extLst>
              <a:ext uri="{FF2B5EF4-FFF2-40B4-BE49-F238E27FC236}">
                <a16:creationId xmlns:a16="http://schemas.microsoft.com/office/drawing/2014/main" id="{0A46E037-C937-42F8-94BB-F8A7E1617FA2}"/>
              </a:ext>
            </a:extLst>
          </p:cNvPr>
          <p:cNvSpPr txBox="1">
            <a:spLocks noChangeArrowheads="1"/>
          </p:cNvSpPr>
          <p:nvPr/>
        </p:nvSpPr>
        <p:spPr bwMode="auto">
          <a:xfrm>
            <a:off x="360363" y="1974850"/>
            <a:ext cx="4232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buFont typeface="Wingdings" panose="05000000000000000000" pitchFamily="2" charset="2"/>
              <a:buNone/>
            </a:pPr>
            <a:r>
              <a:rPr lang="en-US" altLang="en-US" b="1">
                <a:solidFill>
                  <a:srgbClr val="286DA6"/>
                </a:solidFill>
              </a:rPr>
              <a:t>Sensors</a:t>
            </a:r>
            <a:r>
              <a:rPr lang="en-US" altLang="en-US"/>
              <a:t> in security lights and burglar alarms can detect the infrared radiation given off by an approaching body.</a:t>
            </a:r>
          </a:p>
        </p:txBody>
      </p:sp>
      <p:sp>
        <p:nvSpPr>
          <p:cNvPr id="556041" name="Text Box 9">
            <a:extLst>
              <a:ext uri="{FF2B5EF4-FFF2-40B4-BE49-F238E27FC236}">
                <a16:creationId xmlns:a16="http://schemas.microsoft.com/office/drawing/2014/main" id="{0DC022E3-10F3-4C9D-8337-7582ACC88765}"/>
              </a:ext>
            </a:extLst>
          </p:cNvPr>
          <p:cNvSpPr txBox="1">
            <a:spLocks noChangeArrowheads="1"/>
          </p:cNvSpPr>
          <p:nvPr/>
        </p:nvSpPr>
        <p:spPr bwMode="auto">
          <a:xfrm>
            <a:off x="360363" y="5461000"/>
            <a:ext cx="7948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dirty="0"/>
              <a:t>The emergency services use thermal imaging cameras to help locate people in situations where visibility is low. </a:t>
            </a:r>
          </a:p>
        </p:txBody>
      </p:sp>
      <p:pic>
        <p:nvPicPr>
          <p:cNvPr id="24588" name="Picture 12" descr="thiefinthenight2">
            <a:extLst>
              <a:ext uri="{FF2B5EF4-FFF2-40B4-BE49-F238E27FC236}">
                <a16:creationId xmlns:a16="http://schemas.microsoft.com/office/drawing/2014/main" id="{D85C84E7-172C-4651-89AF-A013181D9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790575"/>
            <a:ext cx="456088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8">
            <a:extLst>
              <a:ext uri="{FF2B5EF4-FFF2-40B4-BE49-F238E27FC236}">
                <a16:creationId xmlns:a16="http://schemas.microsoft.com/office/drawing/2014/main" id="{16B1622F-8089-41FA-BD03-54D1B4739936}"/>
              </a:ext>
            </a:extLst>
          </p:cNvPr>
          <p:cNvSpPr txBox="1">
            <a:spLocks noChangeArrowheads="1"/>
          </p:cNvSpPr>
          <p:nvPr/>
        </p:nvSpPr>
        <p:spPr bwMode="auto">
          <a:xfrm>
            <a:off x="360363" y="3532188"/>
            <a:ext cx="80391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Thermal imaging equipment</a:t>
            </a:r>
            <a:r>
              <a:rPr lang="en-GB" altLang="en-US">
                <a:solidFill>
                  <a:srgbClr val="010066"/>
                </a:solidFill>
              </a:rPr>
              <a:t>, </a:t>
            </a:r>
            <a:br>
              <a:rPr lang="en-GB" altLang="en-US">
                <a:solidFill>
                  <a:srgbClr val="010066"/>
                </a:solidFill>
              </a:rPr>
            </a:br>
            <a:r>
              <a:rPr lang="en-GB" altLang="en-US">
                <a:solidFill>
                  <a:srgbClr val="010066"/>
                </a:solidFill>
              </a:rPr>
              <a:t>as</a:t>
            </a:r>
            <a:r>
              <a:rPr lang="en-GB" altLang="en-US"/>
              <a:t> </a:t>
            </a:r>
            <a:r>
              <a:rPr lang="en-GB" altLang="en-US">
                <a:solidFill>
                  <a:srgbClr val="010066"/>
                </a:solidFill>
              </a:rPr>
              <a:t>used by the military and police, detects infrared radiation and converts it into an image. Objects such as people and cars, which are hotter than their surroundings, </a:t>
            </a:r>
          </a:p>
          <a:p>
            <a:r>
              <a:rPr lang="en-GB" altLang="en-US">
                <a:solidFill>
                  <a:srgbClr val="010066"/>
                </a:solidFill>
              </a:rPr>
              <a:t>can be easily tracked even at night.</a:t>
            </a:r>
          </a:p>
        </p:txBody>
      </p:sp>
      <p:pic>
        <p:nvPicPr>
          <p:cNvPr id="9" name="Picture 10">
            <a:hlinkClick r:id="" action="ppaction://hlinkshowjump?jump=nextslide"/>
            <a:extLst>
              <a:ext uri="{FF2B5EF4-FFF2-40B4-BE49-F238E27FC236}">
                <a16:creationId xmlns:a16="http://schemas.microsoft.com/office/drawing/2014/main" id="{F03F605B-5EB1-4EBB-8CD9-E157727F2BE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603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458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687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5604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8" grpId="0"/>
      <p:bldP spid="556041" grpId="0"/>
      <p:bldP spid="368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1509BB5F-E842-4AE3-86B9-2912DD3AA389}"/>
              </a:ext>
            </a:extLst>
          </p:cNvPr>
          <p:cNvSpPr>
            <a:spLocks noGrp="1" noChangeArrowheads="1"/>
          </p:cNvSpPr>
          <p:nvPr>
            <p:ph type="title"/>
          </p:nvPr>
        </p:nvSpPr>
        <p:spPr/>
        <p:txBody>
          <a:bodyPr/>
          <a:lstStyle/>
          <a:p>
            <a:r>
              <a:rPr lang="en-GB" altLang="en-US" dirty="0"/>
              <a:t>Uses of infrared – activity </a:t>
            </a:r>
          </a:p>
        </p:txBody>
      </p:sp>
      <p:pic>
        <p:nvPicPr>
          <p:cNvPr id="7" name="Picture 10">
            <a:hlinkClick r:id="" action="ppaction://hlinkshowjump?jump=nextslide"/>
            <a:extLst>
              <a:ext uri="{FF2B5EF4-FFF2-40B4-BE49-F238E27FC236}">
                <a16:creationId xmlns:a16="http://schemas.microsoft.com/office/drawing/2014/main" id="{70A43A2C-2BA0-42E4-AB44-C563F24E7F3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C42D9CA4-D833-460E-A001-C46B5946BA1F}"/>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7B06FD0-3C83-43A2-AC30-169A93A09E4B}"/>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4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96ED019-9C24-41DA-A249-CD393295481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2C04C033-EC24-4AF3-8980-417D4A40C48C}"/>
              </a:ext>
            </a:extLst>
          </p:cNvPr>
          <p:cNvSpPr>
            <a:spLocks noGrp="1" noChangeArrowheads="1"/>
          </p:cNvSpPr>
          <p:nvPr>
            <p:ph type="title"/>
          </p:nvPr>
        </p:nvSpPr>
        <p:spPr/>
        <p:txBody>
          <a:bodyPr/>
          <a:lstStyle/>
          <a:p>
            <a:pPr eaLnBrk="1" hangingPunct="1"/>
            <a:r>
              <a:rPr lang="en-GB" altLang="en-US" dirty="0"/>
              <a:t>What is visible light radiation?</a:t>
            </a:r>
          </a:p>
        </p:txBody>
      </p:sp>
      <p:sp>
        <p:nvSpPr>
          <p:cNvPr id="38915" name="Text Box 5">
            <a:extLst>
              <a:ext uri="{FF2B5EF4-FFF2-40B4-BE49-F238E27FC236}">
                <a16:creationId xmlns:a16="http://schemas.microsoft.com/office/drawing/2014/main" id="{D6F2ED55-350E-4233-94C9-14C5F40B0766}"/>
              </a:ext>
            </a:extLst>
          </p:cNvPr>
          <p:cNvSpPr txBox="1">
            <a:spLocks noChangeArrowheads="1"/>
          </p:cNvSpPr>
          <p:nvPr/>
        </p:nvSpPr>
        <p:spPr bwMode="auto">
          <a:xfrm>
            <a:off x="360363" y="784225"/>
            <a:ext cx="8555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b="1" dirty="0">
                <a:solidFill>
                  <a:srgbClr val="286DA6"/>
                </a:solidFill>
              </a:rPr>
              <a:t>Visible light </a:t>
            </a:r>
            <a:r>
              <a:rPr lang="en-GB" altLang="en-US" dirty="0"/>
              <a:t>is possibly the most important kind of radiation </a:t>
            </a:r>
            <a:br>
              <a:rPr lang="en-GB" altLang="en-US" dirty="0"/>
            </a:br>
            <a:r>
              <a:rPr lang="en-GB" altLang="en-US" dirty="0"/>
              <a:t>for humans. We use it everyday to see.</a:t>
            </a:r>
          </a:p>
        </p:txBody>
      </p:sp>
      <p:sp>
        <p:nvSpPr>
          <p:cNvPr id="426009" name="Rectangle 25">
            <a:extLst>
              <a:ext uri="{FF2B5EF4-FFF2-40B4-BE49-F238E27FC236}">
                <a16:creationId xmlns:a16="http://schemas.microsoft.com/office/drawing/2014/main" id="{6CDC1AF6-57F8-4906-9030-29DE6542A045}"/>
              </a:ext>
            </a:extLst>
          </p:cNvPr>
          <p:cNvSpPr>
            <a:spLocks noChangeArrowheads="1"/>
          </p:cNvSpPr>
          <p:nvPr/>
        </p:nvSpPr>
        <p:spPr bwMode="auto">
          <a:xfrm>
            <a:off x="360363" y="1631950"/>
            <a:ext cx="88026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dirty="0"/>
              <a:t>Visible light electromagnetic radiation that is found between infrared and ultraviolet in the </a:t>
            </a:r>
            <a:r>
              <a:rPr lang="en-GB" altLang="en-US" b="1" dirty="0">
                <a:solidFill>
                  <a:srgbClr val="286DA6"/>
                </a:solidFill>
              </a:rPr>
              <a:t>electromagnetic spectrum</a:t>
            </a:r>
            <a:r>
              <a:rPr lang="en-GB" altLang="en-US" dirty="0"/>
              <a:t>. </a:t>
            </a:r>
            <a:br>
              <a:rPr lang="en-GB" altLang="en-US" dirty="0"/>
            </a:br>
            <a:r>
              <a:rPr lang="en-GB" altLang="en-US" dirty="0"/>
              <a:t>Its wavelength ranges from </a:t>
            </a:r>
            <a:r>
              <a:rPr lang="en-GB" altLang="en-US" b="1" dirty="0">
                <a:solidFill>
                  <a:srgbClr val="286DA6"/>
                </a:solidFill>
              </a:rPr>
              <a:t>300</a:t>
            </a:r>
            <a:r>
              <a:rPr lang="en-GB" altLang="en-US" dirty="0"/>
              <a:t> to </a:t>
            </a:r>
            <a:r>
              <a:rPr lang="en-GB" altLang="en-US" b="1" dirty="0">
                <a:solidFill>
                  <a:srgbClr val="286DA6"/>
                </a:solidFill>
              </a:rPr>
              <a:t>700</a:t>
            </a:r>
            <a:r>
              <a:rPr lang="en-GB" altLang="en-US" sz="1000" b="1" dirty="0">
                <a:solidFill>
                  <a:srgbClr val="286DA6"/>
                </a:solidFill>
              </a:rPr>
              <a:t> </a:t>
            </a:r>
            <a:r>
              <a:rPr lang="en-GB" altLang="en-US" b="1" dirty="0">
                <a:solidFill>
                  <a:srgbClr val="286DA6"/>
                </a:solidFill>
              </a:rPr>
              <a:t>nm</a:t>
            </a:r>
            <a:r>
              <a:rPr lang="en-GB" altLang="en-US" dirty="0"/>
              <a:t>.</a:t>
            </a:r>
          </a:p>
        </p:txBody>
      </p:sp>
      <p:sp>
        <p:nvSpPr>
          <p:cNvPr id="426010" name="Rectangle 26">
            <a:extLst>
              <a:ext uri="{FF2B5EF4-FFF2-40B4-BE49-F238E27FC236}">
                <a16:creationId xmlns:a16="http://schemas.microsoft.com/office/drawing/2014/main" id="{6B21DE31-BD6A-4EF8-AED3-0A54D7239A84}"/>
              </a:ext>
            </a:extLst>
          </p:cNvPr>
          <p:cNvSpPr>
            <a:spLocks noChangeArrowheads="1"/>
          </p:cNvSpPr>
          <p:nvPr/>
        </p:nvSpPr>
        <p:spPr bwMode="auto">
          <a:xfrm>
            <a:off x="360363" y="5226050"/>
            <a:ext cx="848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dirty="0"/>
              <a:t>It is the interaction of EM waves of this wavelength with special cells in our eyes that makes these waves visible.</a:t>
            </a:r>
          </a:p>
        </p:txBody>
      </p:sp>
      <p:sp>
        <p:nvSpPr>
          <p:cNvPr id="37898" name="Rectangle 9">
            <a:extLst>
              <a:ext uri="{FF2B5EF4-FFF2-40B4-BE49-F238E27FC236}">
                <a16:creationId xmlns:a16="http://schemas.microsoft.com/office/drawing/2014/main" id="{01E88B2A-0DFD-48AB-8956-A8CEC2DF37CF}"/>
              </a:ext>
            </a:extLst>
          </p:cNvPr>
          <p:cNvSpPr>
            <a:spLocks noChangeArrowheads="1"/>
          </p:cNvSpPr>
          <p:nvPr/>
        </p:nvSpPr>
        <p:spPr bwMode="auto">
          <a:xfrm>
            <a:off x="165100" y="2938463"/>
            <a:ext cx="8978900" cy="2165350"/>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7899" name="Text Box 11">
            <a:extLst>
              <a:ext uri="{FF2B5EF4-FFF2-40B4-BE49-F238E27FC236}">
                <a16:creationId xmlns:a16="http://schemas.microsoft.com/office/drawing/2014/main" id="{EE65D3DE-67A5-47D4-96CC-21F03CACA46F}"/>
              </a:ext>
            </a:extLst>
          </p:cNvPr>
          <p:cNvSpPr txBox="1">
            <a:spLocks noChangeArrowheads="1"/>
          </p:cNvSpPr>
          <p:nvPr/>
        </p:nvSpPr>
        <p:spPr bwMode="auto">
          <a:xfrm>
            <a:off x="3424238" y="2962275"/>
            <a:ext cx="148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solidFill>
                  <a:srgbClr val="286DA6"/>
                </a:solidFill>
              </a:rPr>
              <a:t>ultra-violet</a:t>
            </a:r>
          </a:p>
        </p:txBody>
      </p:sp>
      <p:sp>
        <p:nvSpPr>
          <p:cNvPr id="37900" name="Text Box 12">
            <a:extLst>
              <a:ext uri="{FF2B5EF4-FFF2-40B4-BE49-F238E27FC236}">
                <a16:creationId xmlns:a16="http://schemas.microsoft.com/office/drawing/2014/main" id="{A043EB83-9964-4684-8001-2D498FD1BAE6}"/>
              </a:ext>
            </a:extLst>
          </p:cNvPr>
          <p:cNvSpPr txBox="1">
            <a:spLocks noChangeArrowheads="1"/>
          </p:cNvSpPr>
          <p:nvPr/>
        </p:nvSpPr>
        <p:spPr bwMode="auto">
          <a:xfrm>
            <a:off x="1162050" y="3149600"/>
            <a:ext cx="2141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t>visible light</a:t>
            </a:r>
          </a:p>
        </p:txBody>
      </p:sp>
      <p:sp>
        <p:nvSpPr>
          <p:cNvPr id="37901" name="Text Box 13">
            <a:extLst>
              <a:ext uri="{FF2B5EF4-FFF2-40B4-BE49-F238E27FC236}">
                <a16:creationId xmlns:a16="http://schemas.microsoft.com/office/drawing/2014/main" id="{2D9894AC-09F2-4C44-9223-F3D93C41044F}"/>
              </a:ext>
            </a:extLst>
          </p:cNvPr>
          <p:cNvSpPr txBox="1">
            <a:spLocks noChangeArrowheads="1"/>
          </p:cNvSpPr>
          <p:nvPr/>
        </p:nvSpPr>
        <p:spPr bwMode="auto">
          <a:xfrm>
            <a:off x="4960938" y="3152775"/>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X-rays </a:t>
            </a:r>
          </a:p>
        </p:txBody>
      </p:sp>
      <p:sp>
        <p:nvSpPr>
          <p:cNvPr id="37902" name="Text Box 14">
            <a:extLst>
              <a:ext uri="{FF2B5EF4-FFF2-40B4-BE49-F238E27FC236}">
                <a16:creationId xmlns:a16="http://schemas.microsoft.com/office/drawing/2014/main" id="{59065FA1-CFBB-40E6-B757-3AD554410A67}"/>
              </a:ext>
            </a:extLst>
          </p:cNvPr>
          <p:cNvSpPr txBox="1">
            <a:spLocks noChangeArrowheads="1"/>
          </p:cNvSpPr>
          <p:nvPr/>
        </p:nvSpPr>
        <p:spPr bwMode="auto">
          <a:xfrm>
            <a:off x="936625" y="42545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–3</a:t>
            </a:r>
            <a:endParaRPr lang="en-GB" altLang="en-US" b="1" dirty="0"/>
          </a:p>
        </p:txBody>
      </p:sp>
      <p:sp>
        <p:nvSpPr>
          <p:cNvPr id="37903" name="Text Box 15">
            <a:extLst>
              <a:ext uri="{FF2B5EF4-FFF2-40B4-BE49-F238E27FC236}">
                <a16:creationId xmlns:a16="http://schemas.microsoft.com/office/drawing/2014/main" id="{A9D88B13-6CB3-4383-84C5-2AA2C0775184}"/>
              </a:ext>
            </a:extLst>
          </p:cNvPr>
          <p:cNvSpPr txBox="1">
            <a:spLocks noChangeArrowheads="1"/>
          </p:cNvSpPr>
          <p:nvPr/>
        </p:nvSpPr>
        <p:spPr bwMode="auto">
          <a:xfrm>
            <a:off x="5257800" y="42545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–9</a:t>
            </a:r>
            <a:endParaRPr lang="en-GB" altLang="en-US" b="1" dirty="0"/>
          </a:p>
        </p:txBody>
      </p:sp>
      <p:sp>
        <p:nvSpPr>
          <p:cNvPr id="37904" name="Text Box 16">
            <a:extLst>
              <a:ext uri="{FF2B5EF4-FFF2-40B4-BE49-F238E27FC236}">
                <a16:creationId xmlns:a16="http://schemas.microsoft.com/office/drawing/2014/main" id="{919EAE0F-FBB3-418A-A4C3-16BF20E7A0E0}"/>
              </a:ext>
            </a:extLst>
          </p:cNvPr>
          <p:cNvSpPr txBox="1">
            <a:spLocks noChangeArrowheads="1"/>
          </p:cNvSpPr>
          <p:nvPr/>
        </p:nvSpPr>
        <p:spPr bwMode="auto">
          <a:xfrm>
            <a:off x="2854325" y="42545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10</a:t>
            </a:r>
            <a:r>
              <a:rPr lang="en-GB" altLang="en-US" b="1" baseline="30000" dirty="0"/>
              <a:t>–6</a:t>
            </a:r>
            <a:endParaRPr lang="en-GB" altLang="en-US" b="1" dirty="0"/>
          </a:p>
        </p:txBody>
      </p:sp>
      <p:sp>
        <p:nvSpPr>
          <p:cNvPr id="37905" name="Text Box 17">
            <a:extLst>
              <a:ext uri="{FF2B5EF4-FFF2-40B4-BE49-F238E27FC236}">
                <a16:creationId xmlns:a16="http://schemas.microsoft.com/office/drawing/2014/main" id="{5139230C-3743-4E7A-94AE-0AD7A879EC3F}"/>
              </a:ext>
            </a:extLst>
          </p:cNvPr>
          <p:cNvSpPr txBox="1">
            <a:spLocks noChangeArrowheads="1"/>
          </p:cNvSpPr>
          <p:nvPr/>
        </p:nvSpPr>
        <p:spPr bwMode="auto">
          <a:xfrm>
            <a:off x="7427913" y="4254500"/>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–12</a:t>
            </a:r>
            <a:endParaRPr lang="en-GB" altLang="en-US" b="1" dirty="0"/>
          </a:p>
        </p:txBody>
      </p:sp>
      <p:sp>
        <p:nvSpPr>
          <p:cNvPr id="37906" name="Text Box 18">
            <a:extLst>
              <a:ext uri="{FF2B5EF4-FFF2-40B4-BE49-F238E27FC236}">
                <a16:creationId xmlns:a16="http://schemas.microsoft.com/office/drawing/2014/main" id="{BA0B017D-DE59-4CF9-A48F-895EC6CC9C77}"/>
              </a:ext>
            </a:extLst>
          </p:cNvPr>
          <p:cNvSpPr txBox="1">
            <a:spLocks noChangeArrowheads="1"/>
          </p:cNvSpPr>
          <p:nvPr/>
        </p:nvSpPr>
        <p:spPr bwMode="auto">
          <a:xfrm>
            <a:off x="6362700" y="2955925"/>
            <a:ext cx="14303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t>gamma</a:t>
            </a:r>
          </a:p>
          <a:p>
            <a:pPr algn="ctr">
              <a:lnSpc>
                <a:spcPct val="80000"/>
              </a:lnSpc>
            </a:pPr>
            <a:r>
              <a:rPr lang="en-GB" altLang="en-US" sz="2800" b="1"/>
              <a:t>rays</a:t>
            </a:r>
          </a:p>
        </p:txBody>
      </p:sp>
      <p:sp>
        <p:nvSpPr>
          <p:cNvPr id="37907" name="Text Box 19">
            <a:extLst>
              <a:ext uri="{FF2B5EF4-FFF2-40B4-BE49-F238E27FC236}">
                <a16:creationId xmlns:a16="http://schemas.microsoft.com/office/drawing/2014/main" id="{85331919-4874-4EF1-872E-AB2E7A48396F}"/>
              </a:ext>
            </a:extLst>
          </p:cNvPr>
          <p:cNvSpPr txBox="1">
            <a:spLocks noChangeArrowheads="1"/>
          </p:cNvSpPr>
          <p:nvPr/>
        </p:nvSpPr>
        <p:spPr bwMode="auto">
          <a:xfrm>
            <a:off x="1509713" y="4643438"/>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wavelength of electromagnetic waves (m) </a:t>
            </a:r>
          </a:p>
        </p:txBody>
      </p:sp>
      <p:pic>
        <p:nvPicPr>
          <p:cNvPr id="37908" name="Picture 63" descr="UV_ruler">
            <a:extLst>
              <a:ext uri="{FF2B5EF4-FFF2-40B4-BE49-F238E27FC236}">
                <a16:creationId xmlns:a16="http://schemas.microsoft.com/office/drawing/2014/main" id="{C1C15288-AC55-4BA6-B3D0-C8E7E0009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3702050"/>
            <a:ext cx="8882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Uses_of_electromagnetic_waves_24.1.png">
            <a:extLst>
              <a:ext uri="{FF2B5EF4-FFF2-40B4-BE49-F238E27FC236}">
                <a16:creationId xmlns:a16="http://schemas.microsoft.com/office/drawing/2014/main" id="{AF09C3C9-8AD7-480A-9F39-F8C9A5AD58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688" y="3702050"/>
            <a:ext cx="8893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a:hlinkClick r:id="" action="ppaction://hlinkshowjump?jump=nextslide"/>
            <a:extLst>
              <a:ext uri="{FF2B5EF4-FFF2-40B4-BE49-F238E27FC236}">
                <a16:creationId xmlns:a16="http://schemas.microsoft.com/office/drawing/2014/main" id="{96C273D4-B05E-4835-9DA5-B9DBF831B24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E28834F6-5614-4A73-9B2E-32151593D0B3}"/>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60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9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9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9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9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9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90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90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60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9" grpId="0"/>
      <p:bldP spid="426010" grpId="0"/>
      <p:bldP spid="37898" grpId="0" animBg="1"/>
      <p:bldP spid="37899" grpId="0"/>
      <p:bldP spid="37900" grpId="0"/>
      <p:bldP spid="37901" grpId="0"/>
      <p:bldP spid="37902" grpId="0"/>
      <p:bldP spid="37903" grpId="0"/>
      <p:bldP spid="37904" grpId="0"/>
      <p:bldP spid="37905" grpId="0"/>
      <p:bldP spid="37906" grpId="0"/>
      <p:bldP spid="379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3D8616-0682-4F7D-9D53-DA0FC7AE9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10554" y="1796197"/>
            <a:ext cx="2573152" cy="196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2">
            <a:extLst>
              <a:ext uri="{FF2B5EF4-FFF2-40B4-BE49-F238E27FC236}">
                <a16:creationId xmlns:a16="http://schemas.microsoft.com/office/drawing/2014/main" id="{4F6CCB16-55C9-4881-AD69-A577E3B48DCD}"/>
              </a:ext>
            </a:extLst>
          </p:cNvPr>
          <p:cNvSpPr txBox="1">
            <a:spLocks noChangeArrowheads="1"/>
          </p:cNvSpPr>
          <p:nvPr/>
        </p:nvSpPr>
        <p:spPr bwMode="auto">
          <a:xfrm>
            <a:off x="352425" y="784225"/>
            <a:ext cx="7735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well as from illuminating objects so that we can see, visible light can also be used for other applications.</a:t>
            </a:r>
          </a:p>
        </p:txBody>
      </p:sp>
      <p:sp>
        <p:nvSpPr>
          <p:cNvPr id="4" name="Title 3">
            <a:extLst>
              <a:ext uri="{FF2B5EF4-FFF2-40B4-BE49-F238E27FC236}">
                <a16:creationId xmlns:a16="http://schemas.microsoft.com/office/drawing/2014/main" id="{7B3F1918-E9A5-444B-B548-12D5AD26C34B}"/>
              </a:ext>
            </a:extLst>
          </p:cNvPr>
          <p:cNvSpPr>
            <a:spLocks noGrp="1"/>
          </p:cNvSpPr>
          <p:nvPr>
            <p:ph type="title"/>
          </p:nvPr>
        </p:nvSpPr>
        <p:spPr/>
        <p:txBody>
          <a:bodyPr/>
          <a:lstStyle/>
          <a:p>
            <a:pPr eaLnBrk="1" hangingPunct="1">
              <a:defRPr/>
            </a:pPr>
            <a:r>
              <a:rPr lang="en-GB" dirty="0">
                <a:ea typeface="+mn-ea"/>
                <a:cs typeface="+mn-cs"/>
              </a:rPr>
              <a:t>Uses of visible light?</a:t>
            </a:r>
            <a:endParaRPr lang="en-GB" dirty="0"/>
          </a:p>
        </p:txBody>
      </p:sp>
      <p:sp>
        <p:nvSpPr>
          <p:cNvPr id="5" name="Rectangle 4">
            <a:extLst>
              <a:ext uri="{FF2B5EF4-FFF2-40B4-BE49-F238E27FC236}">
                <a16:creationId xmlns:a16="http://schemas.microsoft.com/office/drawing/2014/main" id="{D45731C2-48DE-4427-A8F1-5A79F13DDEBB}"/>
              </a:ext>
            </a:extLst>
          </p:cNvPr>
          <p:cNvSpPr>
            <a:spLocks noChangeArrowheads="1"/>
          </p:cNvSpPr>
          <p:nvPr/>
        </p:nvSpPr>
        <p:spPr bwMode="auto">
          <a:xfrm>
            <a:off x="352425" y="1782673"/>
            <a:ext cx="45712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Photographs</a:t>
            </a:r>
            <a:r>
              <a:rPr lang="en-GB" altLang="en-US" dirty="0"/>
              <a:t>: film reacts to light falling on it, producing an image. Digital cameras contain millions of sensors that record light falling on them.</a:t>
            </a:r>
          </a:p>
        </p:txBody>
      </p:sp>
      <p:sp>
        <p:nvSpPr>
          <p:cNvPr id="6" name="Rectangle 5">
            <a:extLst>
              <a:ext uri="{FF2B5EF4-FFF2-40B4-BE49-F238E27FC236}">
                <a16:creationId xmlns:a16="http://schemas.microsoft.com/office/drawing/2014/main" id="{3E8F032D-9ABF-4600-9AD9-DA7BAF6ED59E}"/>
              </a:ext>
            </a:extLst>
          </p:cNvPr>
          <p:cNvSpPr>
            <a:spLocks noChangeArrowheads="1"/>
          </p:cNvSpPr>
          <p:nvPr/>
        </p:nvSpPr>
        <p:spPr bwMode="auto">
          <a:xfrm>
            <a:off x="352425" y="3889116"/>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High speed communication</a:t>
            </a:r>
            <a:r>
              <a:rPr lang="en-GB" altLang="en-US" dirty="0"/>
              <a:t>:</a:t>
            </a:r>
            <a:r>
              <a:rPr lang="en-GB" altLang="en-US" b="1" dirty="0"/>
              <a:t> </a:t>
            </a:r>
            <a:r>
              <a:rPr lang="en-GB" altLang="en-US" dirty="0"/>
              <a:t>faster internet is being provided by using optical cables that transfer information with visible light using </a:t>
            </a:r>
            <a:r>
              <a:rPr lang="en-GB" altLang="en-US" b="1" dirty="0">
                <a:solidFill>
                  <a:srgbClr val="286DA6"/>
                </a:solidFill>
              </a:rPr>
              <a:t>total internal reflection</a:t>
            </a:r>
            <a:r>
              <a:rPr lang="en-GB" altLang="en-US" dirty="0"/>
              <a:t>.</a:t>
            </a:r>
          </a:p>
        </p:txBody>
      </p:sp>
      <p:pic>
        <p:nvPicPr>
          <p:cNvPr id="12" name="Picture 10">
            <a:hlinkClick r:id="" action="ppaction://hlinkshowjump?jump=nextslide"/>
            <a:extLst>
              <a:ext uri="{FF2B5EF4-FFF2-40B4-BE49-F238E27FC236}">
                <a16:creationId xmlns:a16="http://schemas.microsoft.com/office/drawing/2014/main" id="{57F2FEE4-B601-43B9-AA32-000C9CA833D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3" name="Rectangle 12">
            <a:extLst>
              <a:ext uri="{FF2B5EF4-FFF2-40B4-BE49-F238E27FC236}">
                <a16:creationId xmlns:a16="http://schemas.microsoft.com/office/drawing/2014/main" id="{74B183A1-105A-4032-B8B0-59E400ED21FA}"/>
              </a:ext>
            </a:extLst>
          </p:cNvPr>
          <p:cNvSpPr>
            <a:spLocks noChangeArrowheads="1"/>
          </p:cNvSpPr>
          <p:nvPr/>
        </p:nvSpPr>
        <p:spPr bwMode="auto">
          <a:xfrm>
            <a:off x="352425" y="5256718"/>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Solar cells</a:t>
            </a:r>
            <a:r>
              <a:rPr lang="en-GB" altLang="en-US" dirty="0"/>
              <a:t>:</a:t>
            </a:r>
            <a:r>
              <a:rPr lang="en-GB" altLang="en-US" b="1" dirty="0"/>
              <a:t> </a:t>
            </a:r>
            <a:r>
              <a:rPr lang="en-GB" altLang="en-US" dirty="0"/>
              <a:t>photovoltaic cells use light from the Sun to produce electrical energy.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9" name="Picture 9" descr="reflect_opitcfibre">
            <a:extLst>
              <a:ext uri="{FF2B5EF4-FFF2-40B4-BE49-F238E27FC236}">
                <a16:creationId xmlns:a16="http://schemas.microsoft.com/office/drawing/2014/main" id="{DCA63606-B717-4FFD-B141-256E2BCE7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3927475"/>
            <a:ext cx="35052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1" name="Picture 11" descr="TIR_opticalfibre">
            <a:extLst>
              <a:ext uri="{FF2B5EF4-FFF2-40B4-BE49-F238E27FC236}">
                <a16:creationId xmlns:a16="http://schemas.microsoft.com/office/drawing/2014/main" id="{29F3DA72-F82C-434A-A578-499C4F809A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13" y="1724025"/>
            <a:ext cx="37322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a:extLst>
              <a:ext uri="{FF2B5EF4-FFF2-40B4-BE49-F238E27FC236}">
                <a16:creationId xmlns:a16="http://schemas.microsoft.com/office/drawing/2014/main" id="{279A99B7-D879-4904-B6F2-8F2E01548EB3}"/>
              </a:ext>
            </a:extLst>
          </p:cNvPr>
          <p:cNvSpPr>
            <a:spLocks noGrp="1" noChangeArrowheads="1"/>
          </p:cNvSpPr>
          <p:nvPr>
            <p:ph type="title"/>
          </p:nvPr>
        </p:nvSpPr>
        <p:spPr/>
        <p:txBody>
          <a:bodyPr/>
          <a:lstStyle/>
          <a:p>
            <a:r>
              <a:rPr lang="en-GB" altLang="en-US" dirty="0"/>
              <a:t>Optical </a:t>
            </a:r>
            <a:r>
              <a:rPr lang="en-GB" altLang="en-US" dirty="0" err="1"/>
              <a:t>fibers</a:t>
            </a:r>
            <a:endParaRPr lang="en-GB" altLang="en-US" dirty="0"/>
          </a:p>
        </p:txBody>
      </p:sp>
      <p:sp>
        <p:nvSpPr>
          <p:cNvPr id="40965" name="Text Box 4">
            <a:extLst>
              <a:ext uri="{FF2B5EF4-FFF2-40B4-BE49-F238E27FC236}">
                <a16:creationId xmlns:a16="http://schemas.microsoft.com/office/drawing/2014/main" id="{DD1DBC02-D846-4885-BAE4-5E766886DDB1}"/>
              </a:ext>
            </a:extLst>
          </p:cNvPr>
          <p:cNvSpPr txBox="1">
            <a:spLocks noChangeArrowheads="1"/>
          </p:cNvSpPr>
          <p:nvPr/>
        </p:nvSpPr>
        <p:spPr bwMode="auto">
          <a:xfrm>
            <a:off x="352425" y="784225"/>
            <a:ext cx="7759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Optical </a:t>
            </a:r>
            <a:r>
              <a:rPr lang="en-GB" altLang="en-US" b="1" dirty="0" err="1">
                <a:solidFill>
                  <a:srgbClr val="286DA6"/>
                </a:solidFill>
              </a:rPr>
              <a:t>fibers</a:t>
            </a:r>
            <a:r>
              <a:rPr lang="en-GB" altLang="en-US" b="1" dirty="0">
                <a:solidFill>
                  <a:srgbClr val="286DA6"/>
                </a:solidFill>
              </a:rPr>
              <a:t> </a:t>
            </a:r>
            <a:r>
              <a:rPr lang="en-GB" altLang="en-US" dirty="0"/>
              <a:t>are thin strands of solid glass which are widely used in communication and medicine.</a:t>
            </a:r>
          </a:p>
        </p:txBody>
      </p:sp>
      <p:sp>
        <p:nvSpPr>
          <p:cNvPr id="199685" name="Text Box 5">
            <a:extLst>
              <a:ext uri="{FF2B5EF4-FFF2-40B4-BE49-F238E27FC236}">
                <a16:creationId xmlns:a16="http://schemas.microsoft.com/office/drawing/2014/main" id="{18F27C7E-95F6-4D4A-981C-F4D72F28465D}"/>
              </a:ext>
            </a:extLst>
          </p:cNvPr>
          <p:cNvSpPr txBox="1">
            <a:spLocks noChangeArrowheads="1"/>
          </p:cNvSpPr>
          <p:nvPr/>
        </p:nvSpPr>
        <p:spPr bwMode="auto">
          <a:xfrm>
            <a:off x="3949700" y="3646488"/>
            <a:ext cx="45831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glass core is often encased in cladding, which prevents light escaping. A protective plastic jacket surrounds this.</a:t>
            </a:r>
          </a:p>
        </p:txBody>
      </p:sp>
      <p:sp>
        <p:nvSpPr>
          <p:cNvPr id="199686" name="Text Box 6">
            <a:extLst>
              <a:ext uri="{FF2B5EF4-FFF2-40B4-BE49-F238E27FC236}">
                <a16:creationId xmlns:a16="http://schemas.microsoft.com/office/drawing/2014/main" id="{EF4481E9-4BCE-4FC8-BC8B-6595EF41F49A}"/>
              </a:ext>
            </a:extLst>
          </p:cNvPr>
          <p:cNvSpPr txBox="1">
            <a:spLocks noChangeArrowheads="1"/>
          </p:cNvSpPr>
          <p:nvPr/>
        </p:nvSpPr>
        <p:spPr bwMode="auto">
          <a:xfrm>
            <a:off x="3949700" y="5334000"/>
            <a:ext cx="4395788" cy="1200150"/>
          </a:xfrm>
          <a:prstGeom prst="rect">
            <a:avLst/>
          </a:prstGeom>
          <a:solidFill>
            <a:srgbClr val="BEDAF0"/>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Why are the materials used to make the core and cladding of an optical </a:t>
            </a:r>
            <a:r>
              <a:rPr lang="en-GB" altLang="en-US" dirty="0" err="1">
                <a:solidFill>
                  <a:srgbClr val="010066"/>
                </a:solidFill>
              </a:rPr>
              <a:t>fiber</a:t>
            </a:r>
            <a:r>
              <a:rPr lang="en-GB" altLang="en-US" dirty="0">
                <a:solidFill>
                  <a:srgbClr val="010066"/>
                </a:solidFill>
              </a:rPr>
              <a:t> important?</a:t>
            </a:r>
          </a:p>
        </p:txBody>
      </p:sp>
      <p:sp>
        <p:nvSpPr>
          <p:cNvPr id="199690" name="Text Box 10">
            <a:extLst>
              <a:ext uri="{FF2B5EF4-FFF2-40B4-BE49-F238E27FC236}">
                <a16:creationId xmlns:a16="http://schemas.microsoft.com/office/drawing/2014/main" id="{DA85CF6D-2273-4B81-BDF7-C55DABB6628C}"/>
              </a:ext>
            </a:extLst>
          </p:cNvPr>
          <p:cNvSpPr txBox="1">
            <a:spLocks noChangeArrowheads="1"/>
          </p:cNvSpPr>
          <p:nvPr/>
        </p:nvSpPr>
        <p:spPr bwMode="auto">
          <a:xfrm>
            <a:off x="352425" y="269875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They use </a:t>
            </a:r>
            <a:r>
              <a:rPr lang="en-GB" altLang="en-US" b="1">
                <a:solidFill>
                  <a:srgbClr val="286DA6"/>
                </a:solidFill>
              </a:rPr>
              <a:t>total internal reflection </a:t>
            </a:r>
            <a:r>
              <a:rPr lang="en-GB" altLang="en-US"/>
              <a:t>in order to carry light over long distances and along winding paths. </a:t>
            </a:r>
            <a:endParaRPr lang="en-GB" altLang="en-US">
              <a:solidFill>
                <a:schemeClr val="tx1"/>
              </a:solidFill>
            </a:endParaRPr>
          </a:p>
        </p:txBody>
      </p:sp>
      <p:pic>
        <p:nvPicPr>
          <p:cNvPr id="11" name="Picture 10">
            <a:hlinkClick r:id="" action="ppaction://hlinkshowjump?jump=nextslide"/>
            <a:extLst>
              <a:ext uri="{FF2B5EF4-FFF2-40B4-BE49-F238E27FC236}">
                <a16:creationId xmlns:a16="http://schemas.microsoft.com/office/drawing/2014/main" id="{1B7970AE-9139-46A3-AC8A-0660FF88D25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15EBF838-E37A-4245-91E6-8ADF80A04F4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969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96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96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p:bldP spid="199686" grpId="0" animBg="1"/>
      <p:bldP spid="1996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2">
            <a:extLst>
              <a:ext uri="{FF2B5EF4-FFF2-40B4-BE49-F238E27FC236}">
                <a16:creationId xmlns:a16="http://schemas.microsoft.com/office/drawing/2014/main" id="{4F6CCB16-55C9-4881-AD69-A577E3B48DCD}"/>
              </a:ext>
            </a:extLst>
          </p:cNvPr>
          <p:cNvSpPr txBox="1">
            <a:spLocks noChangeArrowheads="1"/>
          </p:cNvSpPr>
          <p:nvPr/>
        </p:nvSpPr>
        <p:spPr bwMode="auto">
          <a:xfrm>
            <a:off x="352425" y="784225"/>
            <a:ext cx="8388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Solar cells </a:t>
            </a:r>
            <a:r>
              <a:rPr lang="en-GB" altLang="en-US" dirty="0"/>
              <a:t>are devices that convert energy from the Sun into electrical energy.</a:t>
            </a:r>
          </a:p>
        </p:txBody>
      </p:sp>
      <p:sp>
        <p:nvSpPr>
          <p:cNvPr id="4" name="Title 3">
            <a:extLst>
              <a:ext uri="{FF2B5EF4-FFF2-40B4-BE49-F238E27FC236}">
                <a16:creationId xmlns:a16="http://schemas.microsoft.com/office/drawing/2014/main" id="{7B3F1918-E9A5-444B-B548-12D5AD26C34B}"/>
              </a:ext>
            </a:extLst>
          </p:cNvPr>
          <p:cNvSpPr>
            <a:spLocks noGrp="1"/>
          </p:cNvSpPr>
          <p:nvPr>
            <p:ph type="title"/>
          </p:nvPr>
        </p:nvSpPr>
        <p:spPr/>
        <p:txBody>
          <a:bodyPr/>
          <a:lstStyle/>
          <a:p>
            <a:pPr eaLnBrk="1" hangingPunct="1">
              <a:defRPr/>
            </a:pPr>
            <a:r>
              <a:rPr lang="en-GB" dirty="0">
                <a:ea typeface="+mn-ea"/>
                <a:cs typeface="+mn-cs"/>
              </a:rPr>
              <a:t>Solar cells</a:t>
            </a:r>
            <a:endParaRPr lang="en-GB" dirty="0"/>
          </a:p>
        </p:txBody>
      </p:sp>
      <p:sp>
        <p:nvSpPr>
          <p:cNvPr id="5" name="Rectangle 4">
            <a:extLst>
              <a:ext uri="{FF2B5EF4-FFF2-40B4-BE49-F238E27FC236}">
                <a16:creationId xmlns:a16="http://schemas.microsoft.com/office/drawing/2014/main" id="{D45731C2-48DE-4427-A8F1-5A79F13DDEBB}"/>
              </a:ext>
            </a:extLst>
          </p:cNvPr>
          <p:cNvSpPr>
            <a:spLocks noChangeArrowheads="1"/>
          </p:cNvSpPr>
          <p:nvPr/>
        </p:nvSpPr>
        <p:spPr bwMode="auto">
          <a:xfrm>
            <a:off x="352425" y="2073125"/>
            <a:ext cx="84754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Solar cells contain </a:t>
            </a:r>
            <a:r>
              <a:rPr lang="en-GB" altLang="en-US" b="1" dirty="0">
                <a:solidFill>
                  <a:srgbClr val="286DA6"/>
                </a:solidFill>
              </a:rPr>
              <a:t>photoelectric</a:t>
            </a:r>
            <a:r>
              <a:rPr lang="en-GB" altLang="en-US" dirty="0"/>
              <a:t> materials. Atoms of these materials emit electrons when they absorb sunlight of certain frequencies. Solar cells usually absorb frequencies of visible light and infrared radiation.</a:t>
            </a:r>
          </a:p>
        </p:txBody>
      </p:sp>
      <p:sp>
        <p:nvSpPr>
          <p:cNvPr id="7" name="Rectangle 6">
            <a:extLst>
              <a:ext uri="{FF2B5EF4-FFF2-40B4-BE49-F238E27FC236}">
                <a16:creationId xmlns:a16="http://schemas.microsoft.com/office/drawing/2014/main" id="{8CCA81E2-093E-4218-8E4B-8192B2E447F5}"/>
              </a:ext>
            </a:extLst>
          </p:cNvPr>
          <p:cNvSpPr>
            <a:spLocks noChangeArrowheads="1"/>
          </p:cNvSpPr>
          <p:nvPr/>
        </p:nvSpPr>
        <p:spPr bwMode="auto">
          <a:xfrm>
            <a:off x="352424" y="4100688"/>
            <a:ext cx="384704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electrons released when solar cells absorb sunlight then flow through a wire. This provides an </a:t>
            </a:r>
            <a:r>
              <a:rPr lang="en-GB" altLang="en-US" b="1" dirty="0">
                <a:solidFill>
                  <a:srgbClr val="286DA6"/>
                </a:solidFill>
              </a:rPr>
              <a:t>electric current</a:t>
            </a:r>
            <a:r>
              <a:rPr lang="en-GB" altLang="en-US" dirty="0"/>
              <a:t>.</a:t>
            </a:r>
            <a:endParaRPr lang="en-GB" altLang="en-US" b="1" dirty="0"/>
          </a:p>
        </p:txBody>
      </p:sp>
      <p:pic>
        <p:nvPicPr>
          <p:cNvPr id="12" name="Picture 10">
            <a:hlinkClick r:id="" action="ppaction://hlinkshowjump?jump=nextslide"/>
            <a:extLst>
              <a:ext uri="{FF2B5EF4-FFF2-40B4-BE49-F238E27FC236}">
                <a16:creationId xmlns:a16="http://schemas.microsoft.com/office/drawing/2014/main" id="{57F2FEE4-B601-43B9-AA32-000C9CA833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6C145E96-2DFB-4E2B-87AA-C848B034C5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846" y="3828947"/>
            <a:ext cx="4196994" cy="2300393"/>
          </a:xfrm>
          <a:prstGeom prst="rect">
            <a:avLst/>
          </a:prstGeom>
        </p:spPr>
      </p:pic>
    </p:spTree>
    <p:custDataLst>
      <p:tags r:id="rId1"/>
    </p:custDataLst>
    <p:extLst>
      <p:ext uri="{BB962C8B-B14F-4D97-AF65-F5344CB8AC3E}">
        <p14:creationId xmlns:p14="http://schemas.microsoft.com/office/powerpoint/2010/main" val="578806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A63EF3BC-F6B4-4387-A2C6-71CCECC32DDF}"/>
              </a:ext>
            </a:extLst>
          </p:cNvPr>
          <p:cNvSpPr>
            <a:spLocks noGrp="1" noChangeArrowheads="1"/>
          </p:cNvSpPr>
          <p:nvPr>
            <p:ph type="title"/>
          </p:nvPr>
        </p:nvSpPr>
        <p:spPr/>
        <p:txBody>
          <a:bodyPr/>
          <a:lstStyle/>
          <a:p>
            <a:r>
              <a:rPr lang="en-GB" altLang="en-US" dirty="0"/>
              <a:t>How solar cells work</a:t>
            </a:r>
          </a:p>
        </p:txBody>
      </p:sp>
      <p:pic>
        <p:nvPicPr>
          <p:cNvPr id="7" name="Picture 10">
            <a:hlinkClick r:id="" action="ppaction://hlinkshowjump?jump=nextslide"/>
            <a:extLst>
              <a:ext uri="{FF2B5EF4-FFF2-40B4-BE49-F238E27FC236}">
                <a16:creationId xmlns:a16="http://schemas.microsoft.com/office/drawing/2014/main" id="{B91E5EED-CA3D-4901-A0AC-8B1FED249DA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AC36650-28E3-4FF5-9BDB-5C96054FCF4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8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B774BA6-E8E5-4EBB-8063-B367A89B3FF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43559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7BCEF140-3B96-469A-A770-FA0787E966E9}"/>
              </a:ext>
            </a:extLst>
          </p:cNvPr>
          <p:cNvSpPr>
            <a:spLocks noGrp="1" noChangeArrowheads="1"/>
          </p:cNvSpPr>
          <p:nvPr>
            <p:ph type="title"/>
          </p:nvPr>
        </p:nvSpPr>
        <p:spPr/>
        <p:txBody>
          <a:bodyPr/>
          <a:lstStyle/>
          <a:p>
            <a:pPr eaLnBrk="1" hangingPunct="1"/>
            <a:r>
              <a:rPr lang="en-GB" altLang="en-US"/>
              <a:t>What is ultraviolet (UV) radiation?</a:t>
            </a:r>
          </a:p>
        </p:txBody>
      </p:sp>
      <p:sp>
        <p:nvSpPr>
          <p:cNvPr id="43011" name="Text Box 5">
            <a:extLst>
              <a:ext uri="{FF2B5EF4-FFF2-40B4-BE49-F238E27FC236}">
                <a16:creationId xmlns:a16="http://schemas.microsoft.com/office/drawing/2014/main" id="{69DF5549-BC12-43EB-89FE-3761FCBCF7C9}"/>
              </a:ext>
            </a:extLst>
          </p:cNvPr>
          <p:cNvSpPr txBox="1">
            <a:spLocks noChangeArrowheads="1"/>
          </p:cNvSpPr>
          <p:nvPr/>
        </p:nvSpPr>
        <p:spPr bwMode="auto">
          <a:xfrm>
            <a:off x="360363" y="784225"/>
            <a:ext cx="85550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a:t>Everyday we are exposed to </a:t>
            </a:r>
            <a:r>
              <a:rPr lang="en-GB" altLang="en-US" b="1">
                <a:solidFill>
                  <a:srgbClr val="286DA6"/>
                </a:solidFill>
              </a:rPr>
              <a:t>ultraviolet (UV)</a:t>
            </a:r>
            <a:r>
              <a:rPr lang="en-GB" altLang="en-US"/>
              <a:t> radiation emitted by the sun.</a:t>
            </a:r>
          </a:p>
        </p:txBody>
      </p:sp>
      <p:sp>
        <p:nvSpPr>
          <p:cNvPr id="426009" name="Rectangle 25">
            <a:extLst>
              <a:ext uri="{FF2B5EF4-FFF2-40B4-BE49-F238E27FC236}">
                <a16:creationId xmlns:a16="http://schemas.microsoft.com/office/drawing/2014/main" id="{8916E23C-2A82-4A1D-93A2-0936C55A84BA}"/>
              </a:ext>
            </a:extLst>
          </p:cNvPr>
          <p:cNvSpPr>
            <a:spLocks noChangeArrowheads="1"/>
          </p:cNvSpPr>
          <p:nvPr/>
        </p:nvSpPr>
        <p:spPr bwMode="auto">
          <a:xfrm>
            <a:off x="360363" y="1631950"/>
            <a:ext cx="88026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dirty="0"/>
              <a:t>UV is high-energy electromagnetic radiation that is found between visible light and X-rays in the </a:t>
            </a:r>
            <a:r>
              <a:rPr lang="en-GB" altLang="en-US" b="1" dirty="0">
                <a:solidFill>
                  <a:srgbClr val="286DA6"/>
                </a:solidFill>
              </a:rPr>
              <a:t>electromagnetic spectrum</a:t>
            </a:r>
            <a:r>
              <a:rPr lang="en-GB" altLang="en-US" dirty="0"/>
              <a:t>. Its wavelength ranges from </a:t>
            </a:r>
            <a:r>
              <a:rPr lang="en-GB" altLang="en-US" b="1" dirty="0">
                <a:solidFill>
                  <a:srgbClr val="286DA6"/>
                </a:solidFill>
              </a:rPr>
              <a:t>10</a:t>
            </a:r>
            <a:r>
              <a:rPr lang="en-GB" altLang="en-US" dirty="0"/>
              <a:t> to </a:t>
            </a:r>
            <a:r>
              <a:rPr lang="en-GB" altLang="en-US" b="1" dirty="0">
                <a:solidFill>
                  <a:srgbClr val="286DA6"/>
                </a:solidFill>
              </a:rPr>
              <a:t>300</a:t>
            </a:r>
            <a:r>
              <a:rPr lang="en-GB" altLang="en-US" sz="1000" b="1" dirty="0">
                <a:solidFill>
                  <a:srgbClr val="286DA6"/>
                </a:solidFill>
              </a:rPr>
              <a:t> </a:t>
            </a:r>
            <a:r>
              <a:rPr lang="en-GB" altLang="en-US" b="1" dirty="0">
                <a:solidFill>
                  <a:srgbClr val="286DA6"/>
                </a:solidFill>
              </a:rPr>
              <a:t>nm</a:t>
            </a:r>
            <a:r>
              <a:rPr lang="en-GB" altLang="en-US" dirty="0"/>
              <a:t>.</a:t>
            </a:r>
          </a:p>
        </p:txBody>
      </p:sp>
      <p:sp>
        <p:nvSpPr>
          <p:cNvPr id="426010" name="Rectangle 26">
            <a:extLst>
              <a:ext uri="{FF2B5EF4-FFF2-40B4-BE49-F238E27FC236}">
                <a16:creationId xmlns:a16="http://schemas.microsoft.com/office/drawing/2014/main" id="{A3123EED-C264-472E-B214-C5A6733D8627}"/>
              </a:ext>
            </a:extLst>
          </p:cNvPr>
          <p:cNvSpPr>
            <a:spLocks noChangeArrowheads="1"/>
          </p:cNvSpPr>
          <p:nvPr/>
        </p:nvSpPr>
        <p:spPr bwMode="auto">
          <a:xfrm>
            <a:off x="360363" y="5226050"/>
            <a:ext cx="793669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dirty="0"/>
              <a:t>Humans cannot see UV radiation but research has shown that bees, birds, butterflies and other insects can. </a:t>
            </a:r>
          </a:p>
        </p:txBody>
      </p:sp>
      <p:sp>
        <p:nvSpPr>
          <p:cNvPr id="41994" name="Rectangle 9">
            <a:extLst>
              <a:ext uri="{FF2B5EF4-FFF2-40B4-BE49-F238E27FC236}">
                <a16:creationId xmlns:a16="http://schemas.microsoft.com/office/drawing/2014/main" id="{3E8039DF-2DDD-4CA7-8125-849418E319A3}"/>
              </a:ext>
            </a:extLst>
          </p:cNvPr>
          <p:cNvSpPr>
            <a:spLocks noChangeArrowheads="1"/>
          </p:cNvSpPr>
          <p:nvPr/>
        </p:nvSpPr>
        <p:spPr bwMode="auto">
          <a:xfrm>
            <a:off x="165100" y="2938463"/>
            <a:ext cx="8978900" cy="2165350"/>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41995" name="Text Box 11">
            <a:extLst>
              <a:ext uri="{FF2B5EF4-FFF2-40B4-BE49-F238E27FC236}">
                <a16:creationId xmlns:a16="http://schemas.microsoft.com/office/drawing/2014/main" id="{1C5B890D-26D9-4742-BC3F-1A38C6B4A7E0}"/>
              </a:ext>
            </a:extLst>
          </p:cNvPr>
          <p:cNvSpPr txBox="1">
            <a:spLocks noChangeArrowheads="1"/>
          </p:cNvSpPr>
          <p:nvPr/>
        </p:nvSpPr>
        <p:spPr bwMode="auto">
          <a:xfrm>
            <a:off x="3424238" y="2962275"/>
            <a:ext cx="148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solidFill>
                  <a:srgbClr val="286DA6"/>
                </a:solidFill>
              </a:rPr>
              <a:t>ultra-violet</a:t>
            </a:r>
          </a:p>
        </p:txBody>
      </p:sp>
      <p:sp>
        <p:nvSpPr>
          <p:cNvPr id="41996" name="Text Box 12">
            <a:extLst>
              <a:ext uri="{FF2B5EF4-FFF2-40B4-BE49-F238E27FC236}">
                <a16:creationId xmlns:a16="http://schemas.microsoft.com/office/drawing/2014/main" id="{819A8A5E-0221-4015-8432-934E5133D15A}"/>
              </a:ext>
            </a:extLst>
          </p:cNvPr>
          <p:cNvSpPr txBox="1">
            <a:spLocks noChangeArrowheads="1"/>
          </p:cNvSpPr>
          <p:nvPr/>
        </p:nvSpPr>
        <p:spPr bwMode="auto">
          <a:xfrm>
            <a:off x="1162050" y="3149600"/>
            <a:ext cx="2141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t>visible light</a:t>
            </a:r>
          </a:p>
        </p:txBody>
      </p:sp>
      <p:sp>
        <p:nvSpPr>
          <p:cNvPr id="41997" name="Text Box 13">
            <a:extLst>
              <a:ext uri="{FF2B5EF4-FFF2-40B4-BE49-F238E27FC236}">
                <a16:creationId xmlns:a16="http://schemas.microsoft.com/office/drawing/2014/main" id="{647C9C61-1F81-4866-841F-C38C4AB381FC}"/>
              </a:ext>
            </a:extLst>
          </p:cNvPr>
          <p:cNvSpPr txBox="1">
            <a:spLocks noChangeArrowheads="1"/>
          </p:cNvSpPr>
          <p:nvPr/>
        </p:nvSpPr>
        <p:spPr bwMode="auto">
          <a:xfrm>
            <a:off x="4960938" y="3152775"/>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X-rays </a:t>
            </a:r>
          </a:p>
        </p:txBody>
      </p:sp>
      <p:sp>
        <p:nvSpPr>
          <p:cNvPr id="41998" name="Text Box 14">
            <a:extLst>
              <a:ext uri="{FF2B5EF4-FFF2-40B4-BE49-F238E27FC236}">
                <a16:creationId xmlns:a16="http://schemas.microsoft.com/office/drawing/2014/main" id="{336BF92D-67FA-49EA-B51B-FD890394C5DF}"/>
              </a:ext>
            </a:extLst>
          </p:cNvPr>
          <p:cNvSpPr txBox="1">
            <a:spLocks noChangeArrowheads="1"/>
          </p:cNvSpPr>
          <p:nvPr/>
        </p:nvSpPr>
        <p:spPr bwMode="auto">
          <a:xfrm>
            <a:off x="936625" y="42545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–3</a:t>
            </a:r>
            <a:endParaRPr lang="en-GB" altLang="en-US" b="1" dirty="0"/>
          </a:p>
        </p:txBody>
      </p:sp>
      <p:sp>
        <p:nvSpPr>
          <p:cNvPr id="41999" name="Text Box 15">
            <a:extLst>
              <a:ext uri="{FF2B5EF4-FFF2-40B4-BE49-F238E27FC236}">
                <a16:creationId xmlns:a16="http://schemas.microsoft.com/office/drawing/2014/main" id="{2C4C0FBE-1913-4858-9C46-9C8E80338738}"/>
              </a:ext>
            </a:extLst>
          </p:cNvPr>
          <p:cNvSpPr txBox="1">
            <a:spLocks noChangeArrowheads="1"/>
          </p:cNvSpPr>
          <p:nvPr/>
        </p:nvSpPr>
        <p:spPr bwMode="auto">
          <a:xfrm>
            <a:off x="5257800" y="42545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–9</a:t>
            </a:r>
            <a:endParaRPr lang="en-GB" altLang="en-US" b="1" dirty="0"/>
          </a:p>
        </p:txBody>
      </p:sp>
      <p:sp>
        <p:nvSpPr>
          <p:cNvPr id="42000" name="Text Box 16">
            <a:extLst>
              <a:ext uri="{FF2B5EF4-FFF2-40B4-BE49-F238E27FC236}">
                <a16:creationId xmlns:a16="http://schemas.microsoft.com/office/drawing/2014/main" id="{64116D51-D392-450B-B025-DA66A6DC0159}"/>
              </a:ext>
            </a:extLst>
          </p:cNvPr>
          <p:cNvSpPr txBox="1">
            <a:spLocks noChangeArrowheads="1"/>
          </p:cNvSpPr>
          <p:nvPr/>
        </p:nvSpPr>
        <p:spPr bwMode="auto">
          <a:xfrm>
            <a:off x="2854325" y="42545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10</a:t>
            </a:r>
            <a:r>
              <a:rPr lang="en-GB" altLang="en-US" b="1" baseline="30000" dirty="0"/>
              <a:t>–6</a:t>
            </a:r>
            <a:endParaRPr lang="en-GB" altLang="en-US" b="1" dirty="0"/>
          </a:p>
        </p:txBody>
      </p:sp>
      <p:sp>
        <p:nvSpPr>
          <p:cNvPr id="42001" name="Text Box 17">
            <a:extLst>
              <a:ext uri="{FF2B5EF4-FFF2-40B4-BE49-F238E27FC236}">
                <a16:creationId xmlns:a16="http://schemas.microsoft.com/office/drawing/2014/main" id="{4BA01F72-098C-480C-BB3B-105E1BD9B49D}"/>
              </a:ext>
            </a:extLst>
          </p:cNvPr>
          <p:cNvSpPr txBox="1">
            <a:spLocks noChangeArrowheads="1"/>
          </p:cNvSpPr>
          <p:nvPr/>
        </p:nvSpPr>
        <p:spPr bwMode="auto">
          <a:xfrm>
            <a:off x="7427913" y="4254500"/>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–12</a:t>
            </a:r>
            <a:endParaRPr lang="en-GB" altLang="en-US" b="1" dirty="0"/>
          </a:p>
        </p:txBody>
      </p:sp>
      <p:sp>
        <p:nvSpPr>
          <p:cNvPr id="42002" name="Text Box 18">
            <a:extLst>
              <a:ext uri="{FF2B5EF4-FFF2-40B4-BE49-F238E27FC236}">
                <a16:creationId xmlns:a16="http://schemas.microsoft.com/office/drawing/2014/main" id="{82FCD634-B246-4117-8C7C-3C35B9993A61}"/>
              </a:ext>
            </a:extLst>
          </p:cNvPr>
          <p:cNvSpPr txBox="1">
            <a:spLocks noChangeArrowheads="1"/>
          </p:cNvSpPr>
          <p:nvPr/>
        </p:nvSpPr>
        <p:spPr bwMode="auto">
          <a:xfrm>
            <a:off x="6362700" y="2955925"/>
            <a:ext cx="14303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t>gamma</a:t>
            </a:r>
          </a:p>
          <a:p>
            <a:pPr algn="ctr">
              <a:lnSpc>
                <a:spcPct val="80000"/>
              </a:lnSpc>
            </a:pPr>
            <a:r>
              <a:rPr lang="en-GB" altLang="en-US" sz="2800" b="1"/>
              <a:t>rays</a:t>
            </a:r>
          </a:p>
        </p:txBody>
      </p:sp>
      <p:sp>
        <p:nvSpPr>
          <p:cNvPr id="42003" name="Text Box 19">
            <a:extLst>
              <a:ext uri="{FF2B5EF4-FFF2-40B4-BE49-F238E27FC236}">
                <a16:creationId xmlns:a16="http://schemas.microsoft.com/office/drawing/2014/main" id="{5379E69D-8EEA-4440-B38D-3E32A169F105}"/>
              </a:ext>
            </a:extLst>
          </p:cNvPr>
          <p:cNvSpPr txBox="1">
            <a:spLocks noChangeArrowheads="1"/>
          </p:cNvSpPr>
          <p:nvPr/>
        </p:nvSpPr>
        <p:spPr bwMode="auto">
          <a:xfrm>
            <a:off x="1509713" y="4643438"/>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wavelength of electromagnetic waves (m) </a:t>
            </a:r>
          </a:p>
        </p:txBody>
      </p:sp>
      <p:pic>
        <p:nvPicPr>
          <p:cNvPr id="42004" name="Picture 63" descr="UV_ruler">
            <a:extLst>
              <a:ext uri="{FF2B5EF4-FFF2-40B4-BE49-F238E27FC236}">
                <a16:creationId xmlns:a16="http://schemas.microsoft.com/office/drawing/2014/main" id="{8FE682B5-33DE-4103-AD36-74D4406EE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3702050"/>
            <a:ext cx="8882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8" name="Picture 64" descr="UV_ruler4">
            <a:extLst>
              <a:ext uri="{FF2B5EF4-FFF2-40B4-BE49-F238E27FC236}">
                <a16:creationId xmlns:a16="http://schemas.microsoft.com/office/drawing/2014/main" id="{7E377C29-2A3E-46FF-8844-24BB21F07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 y="3702050"/>
            <a:ext cx="8882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a:hlinkClick r:id="" action="ppaction://hlinkshowjump?jump=nextslide"/>
            <a:extLst>
              <a:ext uri="{FF2B5EF4-FFF2-40B4-BE49-F238E27FC236}">
                <a16:creationId xmlns:a16="http://schemas.microsoft.com/office/drawing/2014/main" id="{3EB91978-DC9B-4ED7-86A9-DB196ED5D7E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98F21243-E938-4871-8071-ADC836F2A94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60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9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0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0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0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0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00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5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601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9" grpId="0"/>
      <p:bldP spid="426010" grpId="0"/>
      <p:bldP spid="41994" grpId="0" animBg="1"/>
      <p:bldP spid="41995" grpId="0"/>
      <p:bldP spid="41996" grpId="0"/>
      <p:bldP spid="41997" grpId="0"/>
      <p:bldP spid="41998" grpId="0"/>
      <p:bldP spid="41999" grpId="0"/>
      <p:bldP spid="42000" grpId="0"/>
      <p:bldP spid="42001" grpId="0"/>
      <p:bldP spid="42002" grpId="0"/>
      <p:bldP spid="420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C769676-C441-442F-8A78-45793C17BCF4}"/>
              </a:ext>
            </a:extLst>
          </p:cNvPr>
          <p:cNvSpPr>
            <a:spLocks noGrp="1" noChangeArrowheads="1"/>
          </p:cNvSpPr>
          <p:nvPr>
            <p:ph type="title"/>
          </p:nvPr>
        </p:nvSpPr>
        <p:spPr/>
        <p:txBody>
          <a:bodyPr/>
          <a:lstStyle/>
          <a:p>
            <a:pPr eaLnBrk="1" hangingPunct="1"/>
            <a:r>
              <a:rPr lang="en-GB" altLang="en-US"/>
              <a:t>What is UV radiation used for?</a:t>
            </a:r>
          </a:p>
        </p:txBody>
      </p:sp>
      <p:sp>
        <p:nvSpPr>
          <p:cNvPr id="44035" name="Text Box 3">
            <a:extLst>
              <a:ext uri="{FF2B5EF4-FFF2-40B4-BE49-F238E27FC236}">
                <a16:creationId xmlns:a16="http://schemas.microsoft.com/office/drawing/2014/main" id="{FAD1EA9A-3DD9-465A-86EF-5299EAF7C08A}"/>
              </a:ext>
            </a:extLst>
          </p:cNvPr>
          <p:cNvSpPr txBox="1">
            <a:spLocks noChangeArrowheads="1"/>
          </p:cNvSpPr>
          <p:nvPr/>
        </p:nvSpPr>
        <p:spPr bwMode="auto">
          <a:xfrm>
            <a:off x="352424" y="784225"/>
            <a:ext cx="485262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b="1" dirty="0">
                <a:solidFill>
                  <a:srgbClr val="286DA6"/>
                </a:solidFill>
              </a:rPr>
              <a:t>Bright clothing</a:t>
            </a:r>
            <a:r>
              <a:rPr lang="en-GB" altLang="en-US" dirty="0"/>
              <a:t>: certain chemicals absorb UV radiation and re-emit it as visible light. These chemicals are used in safety clothing, as </a:t>
            </a:r>
            <a:br>
              <a:rPr lang="en-GB" altLang="en-US" dirty="0"/>
            </a:br>
            <a:r>
              <a:rPr lang="en-GB" altLang="en-US" dirty="0"/>
              <a:t>well as some washing powders </a:t>
            </a:r>
            <a:br>
              <a:rPr lang="en-GB" altLang="en-US" dirty="0"/>
            </a:br>
            <a:r>
              <a:rPr lang="en-GB" altLang="en-US" dirty="0"/>
              <a:t>to make white material appear whiter in sunlight.</a:t>
            </a:r>
          </a:p>
        </p:txBody>
      </p:sp>
      <p:sp>
        <p:nvSpPr>
          <p:cNvPr id="629764" name="Text Box 4">
            <a:extLst>
              <a:ext uri="{FF2B5EF4-FFF2-40B4-BE49-F238E27FC236}">
                <a16:creationId xmlns:a16="http://schemas.microsoft.com/office/drawing/2014/main" id="{88378DAB-4580-47CC-B6C4-42FE34C79392}"/>
              </a:ext>
            </a:extLst>
          </p:cNvPr>
          <p:cNvSpPr txBox="1">
            <a:spLocks noChangeArrowheads="1"/>
          </p:cNvSpPr>
          <p:nvPr/>
        </p:nvSpPr>
        <p:spPr bwMode="auto">
          <a:xfrm>
            <a:off x="352425" y="5281366"/>
            <a:ext cx="8623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b="1" dirty="0">
                <a:solidFill>
                  <a:srgbClr val="286DA6"/>
                </a:solidFill>
              </a:rPr>
              <a:t>Tanning</a:t>
            </a:r>
            <a:r>
              <a:rPr lang="en-GB" altLang="en-US" dirty="0"/>
              <a:t>: UV radiation in sunlight causes skin to tan. </a:t>
            </a:r>
            <a:r>
              <a:rPr lang="en-GB" altLang="en-US" dirty="0">
                <a:solidFill>
                  <a:srgbClr val="010066"/>
                </a:solidFill>
              </a:rPr>
              <a:t>Tanning beds imitate sunlight by emitting artificially-produced UV rays.</a:t>
            </a:r>
          </a:p>
        </p:txBody>
      </p:sp>
      <p:sp>
        <p:nvSpPr>
          <p:cNvPr id="629765" name="Rectangle 5">
            <a:extLst>
              <a:ext uri="{FF2B5EF4-FFF2-40B4-BE49-F238E27FC236}">
                <a16:creationId xmlns:a16="http://schemas.microsoft.com/office/drawing/2014/main" id="{6D84FB08-1C80-491C-8DF6-897EA8B6A613}"/>
              </a:ext>
            </a:extLst>
          </p:cNvPr>
          <p:cNvSpPr>
            <a:spLocks noChangeArrowheads="1"/>
          </p:cNvSpPr>
          <p:nvPr/>
        </p:nvSpPr>
        <p:spPr bwMode="auto">
          <a:xfrm>
            <a:off x="360363" y="3956126"/>
            <a:ext cx="81803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Security marking</a:t>
            </a:r>
            <a:r>
              <a:rPr lang="en-GB" altLang="en-US" dirty="0"/>
              <a:t>: special inks that are only visible under UV radiation are used to security mark expensive items. </a:t>
            </a:r>
          </a:p>
        </p:txBody>
      </p:sp>
      <p:pic>
        <p:nvPicPr>
          <p:cNvPr id="44039" name="Picture 10">
            <a:extLst>
              <a:ext uri="{FF2B5EF4-FFF2-40B4-BE49-F238E27FC236}">
                <a16:creationId xmlns:a16="http://schemas.microsoft.com/office/drawing/2014/main" id="{975EB65F-CBB2-4F01-8DD0-FD6748C21C1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76" t="6500" r="8629" b="5039"/>
          <a:stretch/>
        </p:blipFill>
        <p:spPr bwMode="auto">
          <a:xfrm>
            <a:off x="5464314" y="859140"/>
            <a:ext cx="2713021" cy="298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hlinkClick r:id="" action="ppaction://hlinkshowjump?jump=nextslide"/>
            <a:extLst>
              <a:ext uri="{FF2B5EF4-FFF2-40B4-BE49-F238E27FC236}">
                <a16:creationId xmlns:a16="http://schemas.microsoft.com/office/drawing/2014/main" id="{0FFD4778-493B-4C0A-88B4-7DE7D209EAC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C6ECD5D4-3EDF-4F79-B2CC-F042337CEC3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97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976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4" grpId="0"/>
      <p:bldP spid="6297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F98A244-BABE-458A-A99F-B766DF94F112}"/>
              </a:ext>
            </a:extLst>
          </p:cNvPr>
          <p:cNvSpPr>
            <a:spLocks noGrp="1" noChangeArrowheads="1"/>
          </p:cNvSpPr>
          <p:nvPr>
            <p:ph type="title"/>
          </p:nvPr>
        </p:nvSpPr>
        <p:spPr/>
        <p:txBody>
          <a:bodyPr/>
          <a:lstStyle/>
          <a:p>
            <a:pPr eaLnBrk="1" hangingPunct="1"/>
            <a:r>
              <a:rPr lang="en-GB" altLang="en-US" sz="2600"/>
              <a:t>How can UV radiation help prevent fraud?</a:t>
            </a:r>
          </a:p>
        </p:txBody>
      </p:sp>
      <p:sp>
        <p:nvSpPr>
          <p:cNvPr id="45059" name="Text Box 3">
            <a:extLst>
              <a:ext uri="{FF2B5EF4-FFF2-40B4-BE49-F238E27FC236}">
                <a16:creationId xmlns:a16="http://schemas.microsoft.com/office/drawing/2014/main" id="{48C29D76-A488-4831-9432-4B81C8DB337E}"/>
              </a:ext>
            </a:extLst>
          </p:cNvPr>
          <p:cNvSpPr txBox="1">
            <a:spLocks noChangeArrowheads="1"/>
          </p:cNvSpPr>
          <p:nvPr/>
        </p:nvSpPr>
        <p:spPr bwMode="auto">
          <a:xfrm>
            <a:off x="360363" y="784225"/>
            <a:ext cx="863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Chemicals that absorb UV radiation and re-emit it as visible light (which has less energy) are said to be </a:t>
            </a:r>
            <a:r>
              <a:rPr lang="en-GB" altLang="en-US" b="1" dirty="0">
                <a:solidFill>
                  <a:srgbClr val="286DA6"/>
                </a:solidFill>
              </a:rPr>
              <a:t>fluorescent</a:t>
            </a:r>
            <a:r>
              <a:rPr lang="en-GB" altLang="en-US" dirty="0"/>
              <a:t>. These chemicals are used in inks and in safety clothing.</a:t>
            </a:r>
          </a:p>
        </p:txBody>
      </p:sp>
      <p:sp>
        <p:nvSpPr>
          <p:cNvPr id="631812" name="Text Box 4">
            <a:extLst>
              <a:ext uri="{FF2B5EF4-FFF2-40B4-BE49-F238E27FC236}">
                <a16:creationId xmlns:a16="http://schemas.microsoft.com/office/drawing/2014/main" id="{875F2708-FE11-44E9-B905-2790F56BD300}"/>
              </a:ext>
            </a:extLst>
          </p:cNvPr>
          <p:cNvSpPr txBox="1">
            <a:spLocks noChangeArrowheads="1"/>
          </p:cNvSpPr>
          <p:nvPr/>
        </p:nvSpPr>
        <p:spPr bwMode="auto">
          <a:xfrm>
            <a:off x="4572000" y="2475746"/>
            <a:ext cx="410307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b="1" dirty="0">
                <a:solidFill>
                  <a:srgbClr val="286DA6"/>
                </a:solidFill>
              </a:rPr>
              <a:t>Fluorescent inks</a:t>
            </a:r>
            <a:r>
              <a:rPr lang="en-GB" altLang="en-US" dirty="0"/>
              <a:t>, which </a:t>
            </a:r>
            <a:br>
              <a:rPr lang="en-GB" altLang="en-US" dirty="0"/>
            </a:br>
            <a:r>
              <a:rPr lang="en-GB" altLang="en-US" dirty="0"/>
              <a:t>are not visible under normal light, are used in banknote production to prevent fraud. The inks glow brightly under </a:t>
            </a:r>
            <a:r>
              <a:rPr lang="en-GB" altLang="en-US" dirty="0">
                <a:solidFill>
                  <a:srgbClr val="010066"/>
                </a:solidFill>
              </a:rPr>
              <a:t>UV light.</a:t>
            </a:r>
          </a:p>
        </p:txBody>
      </p:sp>
      <p:sp>
        <p:nvSpPr>
          <p:cNvPr id="631813" name="Text Box 5">
            <a:extLst>
              <a:ext uri="{FF2B5EF4-FFF2-40B4-BE49-F238E27FC236}">
                <a16:creationId xmlns:a16="http://schemas.microsoft.com/office/drawing/2014/main" id="{EA02AE7D-C3BF-4E89-8825-470BFC27624C}"/>
              </a:ext>
            </a:extLst>
          </p:cNvPr>
          <p:cNvSpPr txBox="1">
            <a:spLocks noChangeArrowheads="1"/>
          </p:cNvSpPr>
          <p:nvPr/>
        </p:nvSpPr>
        <p:spPr bwMode="auto">
          <a:xfrm>
            <a:off x="360363" y="5275263"/>
            <a:ext cx="85661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Fluorescent inks are also used in stamps to distinguish different values for automatic sorting. </a:t>
            </a:r>
          </a:p>
        </p:txBody>
      </p:sp>
      <p:pic>
        <p:nvPicPr>
          <p:cNvPr id="24589" name="Picture 13">
            <a:extLst>
              <a:ext uri="{FF2B5EF4-FFF2-40B4-BE49-F238E27FC236}">
                <a16:creationId xmlns:a16="http://schemas.microsoft.com/office/drawing/2014/main" id="{D1CD0AE8-6067-4063-9AC0-9B8A2D52C1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5138" y="2322103"/>
            <a:ext cx="3910013" cy="260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hlinkClick r:id="" action="ppaction://hlinkshowjump?jump=nextslide"/>
            <a:extLst>
              <a:ext uri="{FF2B5EF4-FFF2-40B4-BE49-F238E27FC236}">
                <a16:creationId xmlns:a16="http://schemas.microsoft.com/office/drawing/2014/main" id="{C3062EBB-87B2-423B-8E0B-1801270FD06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18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318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p:bldP spid="6318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5" name="Rectangle 9">
            <a:extLst>
              <a:ext uri="{FF2B5EF4-FFF2-40B4-BE49-F238E27FC236}">
                <a16:creationId xmlns:a16="http://schemas.microsoft.com/office/drawing/2014/main" id="{26A3C50D-34EB-4B65-A7D1-DC9E31BCB9F4}"/>
              </a:ext>
            </a:extLst>
          </p:cNvPr>
          <p:cNvSpPr>
            <a:spLocks noChangeArrowheads="1"/>
          </p:cNvSpPr>
          <p:nvPr/>
        </p:nvSpPr>
        <p:spPr bwMode="auto">
          <a:xfrm>
            <a:off x="114300" y="2925763"/>
            <a:ext cx="8978900" cy="2165350"/>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46096" name="Picture 44" descr="UV_ruler">
            <a:extLst>
              <a:ext uri="{FF2B5EF4-FFF2-40B4-BE49-F238E27FC236}">
                <a16:creationId xmlns:a16="http://schemas.microsoft.com/office/drawing/2014/main" id="{D9437C1A-B534-4FB7-A41A-33D808DAE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3689350"/>
            <a:ext cx="8882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7" name="Text Box 14">
            <a:extLst>
              <a:ext uri="{FF2B5EF4-FFF2-40B4-BE49-F238E27FC236}">
                <a16:creationId xmlns:a16="http://schemas.microsoft.com/office/drawing/2014/main" id="{5948C7D7-15AE-478C-8267-BB3A80D201F2}"/>
              </a:ext>
            </a:extLst>
          </p:cNvPr>
          <p:cNvSpPr txBox="1">
            <a:spLocks noChangeArrowheads="1"/>
          </p:cNvSpPr>
          <p:nvPr/>
        </p:nvSpPr>
        <p:spPr bwMode="auto">
          <a:xfrm>
            <a:off x="885825" y="42418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–3</a:t>
            </a:r>
            <a:endParaRPr lang="en-GB" altLang="en-US" b="1" dirty="0"/>
          </a:p>
        </p:txBody>
      </p:sp>
      <p:sp>
        <p:nvSpPr>
          <p:cNvPr id="46098" name="Text Box 15">
            <a:extLst>
              <a:ext uri="{FF2B5EF4-FFF2-40B4-BE49-F238E27FC236}">
                <a16:creationId xmlns:a16="http://schemas.microsoft.com/office/drawing/2014/main" id="{626D58D2-AAAC-4AB5-B2DD-87CCF2329492}"/>
              </a:ext>
            </a:extLst>
          </p:cNvPr>
          <p:cNvSpPr txBox="1">
            <a:spLocks noChangeArrowheads="1"/>
          </p:cNvSpPr>
          <p:nvPr/>
        </p:nvSpPr>
        <p:spPr bwMode="auto">
          <a:xfrm>
            <a:off x="5207000" y="42418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–9</a:t>
            </a:r>
            <a:endParaRPr lang="en-GB" altLang="en-US" b="1" dirty="0"/>
          </a:p>
        </p:txBody>
      </p:sp>
      <p:sp>
        <p:nvSpPr>
          <p:cNvPr id="46099" name="Text Box 16">
            <a:extLst>
              <a:ext uri="{FF2B5EF4-FFF2-40B4-BE49-F238E27FC236}">
                <a16:creationId xmlns:a16="http://schemas.microsoft.com/office/drawing/2014/main" id="{01382A2B-4D8D-4A26-B3B2-AF283D2C055D}"/>
              </a:ext>
            </a:extLst>
          </p:cNvPr>
          <p:cNvSpPr txBox="1">
            <a:spLocks noChangeArrowheads="1"/>
          </p:cNvSpPr>
          <p:nvPr/>
        </p:nvSpPr>
        <p:spPr bwMode="auto">
          <a:xfrm>
            <a:off x="2803525" y="42418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10</a:t>
            </a:r>
            <a:r>
              <a:rPr lang="en-GB" altLang="en-US" b="1" baseline="30000" dirty="0"/>
              <a:t>–6</a:t>
            </a:r>
            <a:endParaRPr lang="en-GB" altLang="en-US" b="1" dirty="0"/>
          </a:p>
        </p:txBody>
      </p:sp>
      <p:sp>
        <p:nvSpPr>
          <p:cNvPr id="46100" name="Text Box 17">
            <a:extLst>
              <a:ext uri="{FF2B5EF4-FFF2-40B4-BE49-F238E27FC236}">
                <a16:creationId xmlns:a16="http://schemas.microsoft.com/office/drawing/2014/main" id="{28F11497-9620-404B-852A-8E81EA24A3A7}"/>
              </a:ext>
            </a:extLst>
          </p:cNvPr>
          <p:cNvSpPr txBox="1">
            <a:spLocks noChangeArrowheads="1"/>
          </p:cNvSpPr>
          <p:nvPr/>
        </p:nvSpPr>
        <p:spPr bwMode="auto">
          <a:xfrm>
            <a:off x="7377113" y="4241800"/>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–12</a:t>
            </a:r>
            <a:endParaRPr lang="en-GB" altLang="en-US" b="1" dirty="0"/>
          </a:p>
        </p:txBody>
      </p:sp>
      <p:sp>
        <p:nvSpPr>
          <p:cNvPr id="46101" name="Text Box 19">
            <a:extLst>
              <a:ext uri="{FF2B5EF4-FFF2-40B4-BE49-F238E27FC236}">
                <a16:creationId xmlns:a16="http://schemas.microsoft.com/office/drawing/2014/main" id="{63729377-8FC3-4FA3-BBE0-F9F7EEFB7EA3}"/>
              </a:ext>
            </a:extLst>
          </p:cNvPr>
          <p:cNvSpPr txBox="1">
            <a:spLocks noChangeArrowheads="1"/>
          </p:cNvSpPr>
          <p:nvPr/>
        </p:nvSpPr>
        <p:spPr bwMode="auto">
          <a:xfrm>
            <a:off x="1458913" y="4630738"/>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wavelength of electromagnetic waves (m) </a:t>
            </a:r>
          </a:p>
        </p:txBody>
      </p:sp>
      <p:sp>
        <p:nvSpPr>
          <p:cNvPr id="5130" name="Rectangle 38">
            <a:extLst>
              <a:ext uri="{FF2B5EF4-FFF2-40B4-BE49-F238E27FC236}">
                <a16:creationId xmlns:a16="http://schemas.microsoft.com/office/drawing/2014/main" id="{A999C734-D1D8-42DA-A488-FB516A5ABD44}"/>
              </a:ext>
            </a:extLst>
          </p:cNvPr>
          <p:cNvSpPr>
            <a:spLocks noGrp="1" noChangeArrowheads="1"/>
          </p:cNvSpPr>
          <p:nvPr>
            <p:ph type="title"/>
          </p:nvPr>
        </p:nvSpPr>
        <p:spPr>
          <a:noFill/>
        </p:spPr>
        <p:txBody>
          <a:bodyPr/>
          <a:lstStyle/>
          <a:p>
            <a:r>
              <a:rPr lang="en-GB" altLang="en-US"/>
              <a:t>What are X-rays?</a:t>
            </a:r>
          </a:p>
        </p:txBody>
      </p:sp>
      <p:sp>
        <p:nvSpPr>
          <p:cNvPr id="5131" name="Text Box 39">
            <a:extLst>
              <a:ext uri="{FF2B5EF4-FFF2-40B4-BE49-F238E27FC236}">
                <a16:creationId xmlns:a16="http://schemas.microsoft.com/office/drawing/2014/main" id="{4071D9F2-3C8B-463B-874B-39D494DE5465}"/>
              </a:ext>
            </a:extLst>
          </p:cNvPr>
          <p:cNvSpPr txBox="1">
            <a:spLocks noChangeArrowheads="1"/>
          </p:cNvSpPr>
          <p:nvPr/>
        </p:nvSpPr>
        <p:spPr bwMode="auto">
          <a:xfrm>
            <a:off x="360363" y="784225"/>
            <a:ext cx="6789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Anyone who has been to hospital with a broken bone will have had an X-ray photograph taken.</a:t>
            </a:r>
          </a:p>
        </p:txBody>
      </p:sp>
      <p:sp>
        <p:nvSpPr>
          <p:cNvPr id="430120" name="Text Box 40">
            <a:extLst>
              <a:ext uri="{FF2B5EF4-FFF2-40B4-BE49-F238E27FC236}">
                <a16:creationId xmlns:a16="http://schemas.microsoft.com/office/drawing/2014/main" id="{781CB057-66C5-4A9D-874B-5CF28100CF08}"/>
              </a:ext>
            </a:extLst>
          </p:cNvPr>
          <p:cNvSpPr txBox="1">
            <a:spLocks noChangeArrowheads="1"/>
          </p:cNvSpPr>
          <p:nvPr/>
        </p:nvSpPr>
        <p:spPr bwMode="auto">
          <a:xfrm>
            <a:off x="360363" y="5229225"/>
            <a:ext cx="87836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X-rays have very short wavelengths between </a:t>
            </a:r>
            <a:r>
              <a:rPr lang="en-GB" altLang="en-US" b="1">
                <a:solidFill>
                  <a:srgbClr val="286DA6"/>
                </a:solidFill>
              </a:rPr>
              <a:t>0.1 </a:t>
            </a:r>
            <a:r>
              <a:rPr lang="en-GB" altLang="en-US"/>
              <a:t>and </a:t>
            </a:r>
            <a:r>
              <a:rPr lang="en-GB" altLang="en-US" b="1">
                <a:solidFill>
                  <a:srgbClr val="286DA6"/>
                </a:solidFill>
              </a:rPr>
              <a:t>10</a:t>
            </a:r>
            <a:r>
              <a:rPr lang="en-GB" altLang="en-US" sz="1000" b="1">
                <a:solidFill>
                  <a:srgbClr val="286DA6"/>
                </a:solidFill>
              </a:rPr>
              <a:t> </a:t>
            </a:r>
            <a:r>
              <a:rPr lang="en-GB" altLang="en-US" b="1">
                <a:solidFill>
                  <a:srgbClr val="286DA6"/>
                </a:solidFill>
              </a:rPr>
              <a:t>nm</a:t>
            </a:r>
            <a:r>
              <a:rPr lang="en-GB" altLang="en-US"/>
              <a:t>. (The size of a water molecule is about 0.3</a:t>
            </a:r>
            <a:r>
              <a:rPr lang="en-GB" altLang="en-US" sz="1000"/>
              <a:t> </a:t>
            </a:r>
            <a:r>
              <a:rPr lang="en-GB" altLang="en-US"/>
              <a:t>nm.)</a:t>
            </a:r>
          </a:p>
        </p:txBody>
      </p:sp>
      <p:sp>
        <p:nvSpPr>
          <p:cNvPr id="430134" name="Text Box 54">
            <a:extLst>
              <a:ext uri="{FF2B5EF4-FFF2-40B4-BE49-F238E27FC236}">
                <a16:creationId xmlns:a16="http://schemas.microsoft.com/office/drawing/2014/main" id="{88B1632E-6291-4D40-89F0-4468AEECD260}"/>
              </a:ext>
            </a:extLst>
          </p:cNvPr>
          <p:cNvSpPr txBox="1">
            <a:spLocks noChangeArrowheads="1"/>
          </p:cNvSpPr>
          <p:nvPr/>
        </p:nvSpPr>
        <p:spPr bwMode="auto">
          <a:xfrm>
            <a:off x="360363" y="1622425"/>
            <a:ext cx="7785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X-rays</a:t>
            </a:r>
            <a:r>
              <a:rPr lang="en-GB" altLang="en-US"/>
              <a:t> are a form of electromagnetic radiation </a:t>
            </a:r>
          </a:p>
          <a:p>
            <a:r>
              <a:rPr lang="en-GB" altLang="en-US"/>
              <a:t>that are very penetrating. In the electromagnetic spectrum, they are found between UV and gamma rays.</a:t>
            </a:r>
          </a:p>
        </p:txBody>
      </p:sp>
      <p:pic>
        <p:nvPicPr>
          <p:cNvPr id="5134" name="Picture 59" descr="PC4_gfx_X-ray">
            <a:extLst>
              <a:ext uri="{FF2B5EF4-FFF2-40B4-BE49-F238E27FC236}">
                <a16:creationId xmlns:a16="http://schemas.microsoft.com/office/drawing/2014/main" id="{DFEBEA19-528C-4ECA-84FC-9FCC37B65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754063"/>
            <a:ext cx="1571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9" name="Text Box 11">
            <a:extLst>
              <a:ext uri="{FF2B5EF4-FFF2-40B4-BE49-F238E27FC236}">
                <a16:creationId xmlns:a16="http://schemas.microsoft.com/office/drawing/2014/main" id="{F2A2F4DA-B1AB-4DEF-B5C6-027B2C35FE58}"/>
              </a:ext>
            </a:extLst>
          </p:cNvPr>
          <p:cNvSpPr txBox="1">
            <a:spLocks noChangeArrowheads="1"/>
          </p:cNvSpPr>
          <p:nvPr/>
        </p:nvSpPr>
        <p:spPr bwMode="auto">
          <a:xfrm>
            <a:off x="3373438" y="2949575"/>
            <a:ext cx="148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t>ultra-violet</a:t>
            </a:r>
          </a:p>
        </p:txBody>
      </p:sp>
      <p:sp>
        <p:nvSpPr>
          <p:cNvPr id="16420" name="Text Box 12">
            <a:extLst>
              <a:ext uri="{FF2B5EF4-FFF2-40B4-BE49-F238E27FC236}">
                <a16:creationId xmlns:a16="http://schemas.microsoft.com/office/drawing/2014/main" id="{C5EF989D-A8CA-4607-9868-0A50C74C28B9}"/>
              </a:ext>
            </a:extLst>
          </p:cNvPr>
          <p:cNvSpPr txBox="1">
            <a:spLocks noChangeArrowheads="1"/>
          </p:cNvSpPr>
          <p:nvPr/>
        </p:nvSpPr>
        <p:spPr bwMode="auto">
          <a:xfrm>
            <a:off x="1111250" y="3136900"/>
            <a:ext cx="2141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t>visible light</a:t>
            </a:r>
          </a:p>
        </p:txBody>
      </p:sp>
      <p:sp>
        <p:nvSpPr>
          <p:cNvPr id="16421" name="Text Box 13">
            <a:extLst>
              <a:ext uri="{FF2B5EF4-FFF2-40B4-BE49-F238E27FC236}">
                <a16:creationId xmlns:a16="http://schemas.microsoft.com/office/drawing/2014/main" id="{41B92C1F-FBF2-4E03-BB6F-F5F4B35D3637}"/>
              </a:ext>
            </a:extLst>
          </p:cNvPr>
          <p:cNvSpPr txBox="1">
            <a:spLocks noChangeArrowheads="1"/>
          </p:cNvSpPr>
          <p:nvPr/>
        </p:nvSpPr>
        <p:spPr bwMode="auto">
          <a:xfrm>
            <a:off x="4910138" y="3140075"/>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286DA6"/>
                </a:solidFill>
              </a:rPr>
              <a:t>X-rays</a:t>
            </a:r>
            <a:r>
              <a:rPr lang="en-GB" altLang="en-US" sz="2800" b="1"/>
              <a:t> </a:t>
            </a:r>
          </a:p>
        </p:txBody>
      </p:sp>
      <p:sp>
        <p:nvSpPr>
          <p:cNvPr id="16426" name="Text Box 18">
            <a:extLst>
              <a:ext uri="{FF2B5EF4-FFF2-40B4-BE49-F238E27FC236}">
                <a16:creationId xmlns:a16="http://schemas.microsoft.com/office/drawing/2014/main" id="{6941CC08-2E3C-4334-92D5-7BF52E8A784E}"/>
              </a:ext>
            </a:extLst>
          </p:cNvPr>
          <p:cNvSpPr txBox="1">
            <a:spLocks noChangeArrowheads="1"/>
          </p:cNvSpPr>
          <p:nvPr/>
        </p:nvSpPr>
        <p:spPr bwMode="auto">
          <a:xfrm>
            <a:off x="6311900" y="2943225"/>
            <a:ext cx="14303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t>gamma</a:t>
            </a:r>
          </a:p>
          <a:p>
            <a:pPr algn="ctr">
              <a:lnSpc>
                <a:spcPct val="80000"/>
              </a:lnSpc>
            </a:pPr>
            <a:r>
              <a:rPr lang="en-GB" altLang="en-US" sz="2800" b="1"/>
              <a:t>rays</a:t>
            </a:r>
          </a:p>
        </p:txBody>
      </p:sp>
      <p:pic>
        <p:nvPicPr>
          <p:cNvPr id="16434" name="Picture 50" descr="Ionizing radiation_ruler_2">
            <a:extLst>
              <a:ext uri="{FF2B5EF4-FFF2-40B4-BE49-F238E27FC236}">
                <a16:creationId xmlns:a16="http://schemas.microsoft.com/office/drawing/2014/main" id="{B87CFB03-B47F-4178-AA7A-5838ECAB8A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3689350"/>
            <a:ext cx="8882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a:hlinkClick r:id="" action="ppaction://hlinkshowjump?jump=nextslide"/>
            <a:extLst>
              <a:ext uri="{FF2B5EF4-FFF2-40B4-BE49-F238E27FC236}">
                <a16:creationId xmlns:a16="http://schemas.microsoft.com/office/drawing/2014/main" id="{D85A9315-327A-4824-963D-EACEFA80667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F35F7649-FEC6-4F72-8C8F-3AC75EE930FF}"/>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0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0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1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10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20"/>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16434"/>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5" grpId="0" animBg="1"/>
      <p:bldP spid="46097" grpId="0"/>
      <p:bldP spid="46098" grpId="0"/>
      <p:bldP spid="46099" grpId="0"/>
      <p:bldP spid="46100" grpId="0"/>
      <p:bldP spid="46101" grpId="0"/>
      <p:bldP spid="430120" grpId="0"/>
      <p:bldP spid="430134" grpId="0"/>
      <p:bldP spid="16419" grpId="0"/>
      <p:bldP spid="16420" grpId="0"/>
      <p:bldP spid="16421" grpId="0"/>
      <p:bldP spid="164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Rectangle 7">
            <a:extLst>
              <a:ext uri="{FF2B5EF4-FFF2-40B4-BE49-F238E27FC236}">
                <a16:creationId xmlns:a16="http://schemas.microsoft.com/office/drawing/2014/main" id="{7DEDB795-EF85-480F-8FCD-6DF37473772C}"/>
              </a:ext>
            </a:extLst>
          </p:cNvPr>
          <p:cNvSpPr>
            <a:spLocks noChangeArrowheads="1"/>
          </p:cNvSpPr>
          <p:nvPr/>
        </p:nvSpPr>
        <p:spPr bwMode="auto">
          <a:xfrm>
            <a:off x="161925" y="2660650"/>
            <a:ext cx="8896350" cy="2144713"/>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0497" name="Picture 30" descr="Communicating_RW_ruler">
            <a:extLst>
              <a:ext uri="{FF2B5EF4-FFF2-40B4-BE49-F238E27FC236}">
                <a16:creationId xmlns:a16="http://schemas.microsoft.com/office/drawing/2014/main" id="{3ACEC8D6-18FE-451A-B0E4-C8349E4BE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446463"/>
            <a:ext cx="8896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Text Box 12">
            <a:extLst>
              <a:ext uri="{FF2B5EF4-FFF2-40B4-BE49-F238E27FC236}">
                <a16:creationId xmlns:a16="http://schemas.microsoft.com/office/drawing/2014/main" id="{6631C49A-1468-459A-9DEA-82130E52E2DD}"/>
              </a:ext>
            </a:extLst>
          </p:cNvPr>
          <p:cNvSpPr txBox="1">
            <a:spLocks noChangeArrowheads="1"/>
          </p:cNvSpPr>
          <p:nvPr/>
        </p:nvSpPr>
        <p:spPr bwMode="auto">
          <a:xfrm>
            <a:off x="688975" y="3965575"/>
            <a:ext cx="1265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1,000</a:t>
            </a:r>
            <a:r>
              <a:rPr lang="en-GB" altLang="en-US" sz="1000" b="1" dirty="0"/>
              <a:t> </a:t>
            </a:r>
            <a:r>
              <a:rPr lang="en-GB" altLang="en-US" b="1" dirty="0"/>
              <a:t>m</a:t>
            </a:r>
          </a:p>
        </p:txBody>
      </p:sp>
      <p:sp>
        <p:nvSpPr>
          <p:cNvPr id="20499" name="Text Box 13">
            <a:extLst>
              <a:ext uri="{FF2B5EF4-FFF2-40B4-BE49-F238E27FC236}">
                <a16:creationId xmlns:a16="http://schemas.microsoft.com/office/drawing/2014/main" id="{22C99065-EC90-4801-83E3-2B52DCAAAE8D}"/>
              </a:ext>
            </a:extLst>
          </p:cNvPr>
          <p:cNvSpPr txBox="1">
            <a:spLocks noChangeArrowheads="1"/>
          </p:cNvSpPr>
          <p:nvPr/>
        </p:nvSpPr>
        <p:spPr bwMode="auto">
          <a:xfrm>
            <a:off x="5110163" y="3965575"/>
            <a:ext cx="93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1</a:t>
            </a:r>
            <a:r>
              <a:rPr lang="en-GB" altLang="en-US" sz="1000" b="1"/>
              <a:t> </a:t>
            </a:r>
            <a:r>
              <a:rPr lang="en-GB" altLang="en-US" b="1"/>
              <a:t>mm</a:t>
            </a:r>
          </a:p>
        </p:txBody>
      </p:sp>
      <p:sp>
        <p:nvSpPr>
          <p:cNvPr id="20500" name="Text Box 14">
            <a:extLst>
              <a:ext uri="{FF2B5EF4-FFF2-40B4-BE49-F238E27FC236}">
                <a16:creationId xmlns:a16="http://schemas.microsoft.com/office/drawing/2014/main" id="{F3556926-9D91-4BA8-866E-04166FE51007}"/>
              </a:ext>
            </a:extLst>
          </p:cNvPr>
          <p:cNvSpPr txBox="1">
            <a:spLocks noChangeArrowheads="1"/>
          </p:cNvSpPr>
          <p:nvPr/>
        </p:nvSpPr>
        <p:spPr bwMode="auto">
          <a:xfrm>
            <a:off x="2825750" y="3965575"/>
            <a:ext cx="115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1</a:t>
            </a:r>
            <a:r>
              <a:rPr lang="en-GB" altLang="en-US" sz="1000" b="1"/>
              <a:t> </a:t>
            </a:r>
            <a:r>
              <a:rPr lang="en-GB" altLang="en-US" b="1"/>
              <a:t>m</a:t>
            </a:r>
          </a:p>
        </p:txBody>
      </p:sp>
      <p:sp>
        <p:nvSpPr>
          <p:cNvPr id="20501" name="Text Box 15">
            <a:extLst>
              <a:ext uri="{FF2B5EF4-FFF2-40B4-BE49-F238E27FC236}">
                <a16:creationId xmlns:a16="http://schemas.microsoft.com/office/drawing/2014/main" id="{837955B0-F4F9-49A8-9433-11640160890F}"/>
              </a:ext>
            </a:extLst>
          </p:cNvPr>
          <p:cNvSpPr txBox="1">
            <a:spLocks noChangeArrowheads="1"/>
          </p:cNvSpPr>
          <p:nvPr/>
        </p:nvSpPr>
        <p:spPr bwMode="auto">
          <a:xfrm>
            <a:off x="6938963" y="3965575"/>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0.001</a:t>
            </a:r>
            <a:r>
              <a:rPr lang="en-GB" altLang="en-US" sz="1000" b="1"/>
              <a:t> </a:t>
            </a:r>
            <a:r>
              <a:rPr lang="en-GB" altLang="en-US" b="1"/>
              <a:t>mm</a:t>
            </a:r>
          </a:p>
        </p:txBody>
      </p:sp>
      <p:sp>
        <p:nvSpPr>
          <p:cNvPr id="20502" name="Text Box 17">
            <a:extLst>
              <a:ext uri="{FF2B5EF4-FFF2-40B4-BE49-F238E27FC236}">
                <a16:creationId xmlns:a16="http://schemas.microsoft.com/office/drawing/2014/main" id="{83FDA795-97D9-4708-8F7F-36D113AAA5EC}"/>
              </a:ext>
            </a:extLst>
          </p:cNvPr>
          <p:cNvSpPr txBox="1">
            <a:spLocks noChangeArrowheads="1"/>
          </p:cNvSpPr>
          <p:nvPr/>
        </p:nvSpPr>
        <p:spPr bwMode="auto">
          <a:xfrm>
            <a:off x="1768475" y="4349750"/>
            <a:ext cx="572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wavelength of electromagnetic waves</a:t>
            </a:r>
            <a:r>
              <a:rPr lang="en-GB" altLang="en-US" b="1">
                <a:solidFill>
                  <a:srgbClr val="9900CC"/>
                </a:solidFill>
              </a:rPr>
              <a:t> </a:t>
            </a:r>
          </a:p>
        </p:txBody>
      </p:sp>
      <p:sp>
        <p:nvSpPr>
          <p:cNvPr id="21513" name="Rectangle 2">
            <a:extLst>
              <a:ext uri="{FF2B5EF4-FFF2-40B4-BE49-F238E27FC236}">
                <a16:creationId xmlns:a16="http://schemas.microsoft.com/office/drawing/2014/main" id="{29269569-00D3-4DDD-8656-C14888810C13}"/>
              </a:ext>
            </a:extLst>
          </p:cNvPr>
          <p:cNvSpPr>
            <a:spLocks noGrp="1" noChangeArrowheads="1"/>
          </p:cNvSpPr>
          <p:nvPr>
            <p:ph type="title"/>
          </p:nvPr>
        </p:nvSpPr>
        <p:spPr/>
        <p:txBody>
          <a:bodyPr/>
          <a:lstStyle/>
          <a:p>
            <a:r>
              <a:rPr lang="en-GB" altLang="en-US" dirty="0"/>
              <a:t>What are radio waves?</a:t>
            </a:r>
          </a:p>
        </p:txBody>
      </p:sp>
      <p:sp>
        <p:nvSpPr>
          <p:cNvPr id="21514" name="Text Box 3">
            <a:extLst>
              <a:ext uri="{FF2B5EF4-FFF2-40B4-BE49-F238E27FC236}">
                <a16:creationId xmlns:a16="http://schemas.microsoft.com/office/drawing/2014/main" id="{21E5B45A-CD0E-4E79-AA74-02F19E6DDD81}"/>
              </a:ext>
            </a:extLst>
          </p:cNvPr>
          <p:cNvSpPr txBox="1">
            <a:spLocks noChangeArrowheads="1"/>
          </p:cNvSpPr>
          <p:nvPr/>
        </p:nvSpPr>
        <p:spPr bwMode="auto">
          <a:xfrm>
            <a:off x="360363" y="784225"/>
            <a:ext cx="6085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broadcast of every radio and television program involves the use of </a:t>
            </a:r>
            <a:r>
              <a:rPr lang="en-GB" altLang="en-US" b="1" dirty="0">
                <a:solidFill>
                  <a:srgbClr val="286DA6"/>
                </a:solidFill>
              </a:rPr>
              <a:t>radio waves</a:t>
            </a:r>
            <a:r>
              <a:rPr lang="en-GB" altLang="en-US" dirty="0"/>
              <a:t>.</a:t>
            </a:r>
          </a:p>
        </p:txBody>
      </p:sp>
      <p:sp>
        <p:nvSpPr>
          <p:cNvPr id="431108" name="Text Box 4">
            <a:extLst>
              <a:ext uri="{FF2B5EF4-FFF2-40B4-BE49-F238E27FC236}">
                <a16:creationId xmlns:a16="http://schemas.microsoft.com/office/drawing/2014/main" id="{DD103700-AB20-465E-8AA5-D9923B7B11B7}"/>
              </a:ext>
            </a:extLst>
          </p:cNvPr>
          <p:cNvSpPr txBox="1">
            <a:spLocks noChangeArrowheads="1"/>
          </p:cNvSpPr>
          <p:nvPr/>
        </p:nvSpPr>
        <p:spPr bwMode="auto">
          <a:xfrm>
            <a:off x="360363" y="4910138"/>
            <a:ext cx="858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Radio waves have a wavelength greater than </a:t>
            </a:r>
            <a:r>
              <a:rPr lang="en-GB" altLang="en-US" b="1">
                <a:solidFill>
                  <a:srgbClr val="286DA6"/>
                </a:solidFill>
              </a:rPr>
              <a:t>30</a:t>
            </a:r>
            <a:r>
              <a:rPr lang="en-GB" altLang="en-US" sz="1000" b="1">
                <a:solidFill>
                  <a:srgbClr val="286DA6"/>
                </a:solidFill>
              </a:rPr>
              <a:t> </a:t>
            </a:r>
            <a:r>
              <a:rPr lang="en-GB" altLang="en-US" b="1">
                <a:solidFill>
                  <a:srgbClr val="286DA6"/>
                </a:solidFill>
              </a:rPr>
              <a:t>cm</a:t>
            </a:r>
            <a:r>
              <a:rPr lang="en-GB" altLang="en-US"/>
              <a:t> (the length of a standard ruler).</a:t>
            </a:r>
          </a:p>
        </p:txBody>
      </p:sp>
      <p:sp>
        <p:nvSpPr>
          <p:cNvPr id="431109" name="Text Box 5">
            <a:extLst>
              <a:ext uri="{FF2B5EF4-FFF2-40B4-BE49-F238E27FC236}">
                <a16:creationId xmlns:a16="http://schemas.microsoft.com/office/drawing/2014/main" id="{71B2A69B-F052-431A-BF09-38A8AE5AFDA2}"/>
              </a:ext>
            </a:extLst>
          </p:cNvPr>
          <p:cNvSpPr txBox="1">
            <a:spLocks noChangeArrowheads="1"/>
          </p:cNvSpPr>
          <p:nvPr/>
        </p:nvSpPr>
        <p:spPr bwMode="auto">
          <a:xfrm>
            <a:off x="360363" y="5810250"/>
            <a:ext cx="826928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Radio waves have many uses. How many can you think of?</a:t>
            </a:r>
          </a:p>
        </p:txBody>
      </p:sp>
      <p:sp>
        <p:nvSpPr>
          <p:cNvPr id="18444" name="Text Box 9">
            <a:extLst>
              <a:ext uri="{FF2B5EF4-FFF2-40B4-BE49-F238E27FC236}">
                <a16:creationId xmlns:a16="http://schemas.microsoft.com/office/drawing/2014/main" id="{DF466B12-0B60-499B-92DC-4FF0ED10CDA2}"/>
              </a:ext>
            </a:extLst>
          </p:cNvPr>
          <p:cNvSpPr txBox="1">
            <a:spLocks noChangeArrowheads="1"/>
          </p:cNvSpPr>
          <p:nvPr/>
        </p:nvSpPr>
        <p:spPr bwMode="auto">
          <a:xfrm>
            <a:off x="4465638" y="2684463"/>
            <a:ext cx="12715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0000"/>
              </a:lnSpc>
            </a:pPr>
            <a:r>
              <a:rPr lang="en-GB" altLang="en-US" sz="2800" b="1">
                <a:solidFill>
                  <a:srgbClr val="010066"/>
                </a:solidFill>
              </a:rPr>
              <a:t>micro-</a:t>
            </a:r>
          </a:p>
          <a:p>
            <a:pPr>
              <a:lnSpc>
                <a:spcPct val="80000"/>
              </a:lnSpc>
            </a:pPr>
            <a:r>
              <a:rPr lang="en-GB" altLang="en-US" sz="2800" b="1">
                <a:solidFill>
                  <a:srgbClr val="010066"/>
                </a:solidFill>
              </a:rPr>
              <a:t>waves</a:t>
            </a:r>
          </a:p>
        </p:txBody>
      </p:sp>
      <p:sp>
        <p:nvSpPr>
          <p:cNvPr id="18445" name="Text Box 10">
            <a:extLst>
              <a:ext uri="{FF2B5EF4-FFF2-40B4-BE49-F238E27FC236}">
                <a16:creationId xmlns:a16="http://schemas.microsoft.com/office/drawing/2014/main" id="{D8B4F1E8-58D1-430B-A510-B77CA0E6A6F6}"/>
              </a:ext>
            </a:extLst>
          </p:cNvPr>
          <p:cNvSpPr txBox="1">
            <a:spLocks noChangeArrowheads="1"/>
          </p:cNvSpPr>
          <p:nvPr/>
        </p:nvSpPr>
        <p:spPr bwMode="auto">
          <a:xfrm>
            <a:off x="1293813" y="2870200"/>
            <a:ext cx="222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286DA6"/>
                </a:solidFill>
              </a:rPr>
              <a:t>radio waves</a:t>
            </a:r>
          </a:p>
        </p:txBody>
      </p:sp>
      <p:sp>
        <p:nvSpPr>
          <p:cNvPr id="18446" name="Text Box 11">
            <a:extLst>
              <a:ext uri="{FF2B5EF4-FFF2-40B4-BE49-F238E27FC236}">
                <a16:creationId xmlns:a16="http://schemas.microsoft.com/office/drawing/2014/main" id="{ED2D0920-671A-43BF-9C38-C14F79F94082}"/>
              </a:ext>
            </a:extLst>
          </p:cNvPr>
          <p:cNvSpPr txBox="1">
            <a:spLocks noChangeArrowheads="1"/>
          </p:cNvSpPr>
          <p:nvPr/>
        </p:nvSpPr>
        <p:spPr bwMode="auto">
          <a:xfrm>
            <a:off x="5919788" y="2873375"/>
            <a:ext cx="1608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010066"/>
                </a:solidFill>
              </a:rPr>
              <a:t>infrared </a:t>
            </a:r>
          </a:p>
        </p:txBody>
      </p:sp>
      <p:sp>
        <p:nvSpPr>
          <p:cNvPr id="18451" name="Text Box 16">
            <a:extLst>
              <a:ext uri="{FF2B5EF4-FFF2-40B4-BE49-F238E27FC236}">
                <a16:creationId xmlns:a16="http://schemas.microsoft.com/office/drawing/2014/main" id="{5D0DD6D5-220E-4F52-95D3-CBFE99EDFA31}"/>
              </a:ext>
            </a:extLst>
          </p:cNvPr>
          <p:cNvSpPr txBox="1">
            <a:spLocks noChangeArrowheads="1"/>
          </p:cNvSpPr>
          <p:nvPr/>
        </p:nvSpPr>
        <p:spPr bwMode="auto">
          <a:xfrm>
            <a:off x="7816850" y="2678113"/>
            <a:ext cx="12128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0000"/>
              </a:lnSpc>
            </a:pPr>
            <a:r>
              <a:rPr lang="en-GB" altLang="en-US" sz="2800" b="1">
                <a:solidFill>
                  <a:srgbClr val="010066"/>
                </a:solidFill>
              </a:rPr>
              <a:t>ultra-</a:t>
            </a:r>
          </a:p>
          <a:p>
            <a:pPr>
              <a:lnSpc>
                <a:spcPct val="80000"/>
              </a:lnSpc>
            </a:pPr>
            <a:r>
              <a:rPr lang="en-GB" altLang="en-US" sz="2800" b="1">
                <a:solidFill>
                  <a:srgbClr val="010066"/>
                </a:solidFill>
              </a:rPr>
              <a:t>violet </a:t>
            </a:r>
          </a:p>
        </p:txBody>
      </p:sp>
      <p:pic>
        <p:nvPicPr>
          <p:cNvPr id="21521" name="Picture 20">
            <a:extLst>
              <a:ext uri="{FF2B5EF4-FFF2-40B4-BE49-F238E27FC236}">
                <a16:creationId xmlns:a16="http://schemas.microsoft.com/office/drawing/2014/main" id="{D6C0FCBE-D9CA-42B2-844A-5EBCA7D0B4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02528" y="913382"/>
            <a:ext cx="1828644" cy="160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25" name="Rectangle 21">
            <a:extLst>
              <a:ext uri="{FF2B5EF4-FFF2-40B4-BE49-F238E27FC236}">
                <a16:creationId xmlns:a16="http://schemas.microsoft.com/office/drawing/2014/main" id="{7B133C48-EBD6-4896-882E-3D5A1B15A351}"/>
              </a:ext>
            </a:extLst>
          </p:cNvPr>
          <p:cNvSpPr>
            <a:spLocks noChangeArrowheads="1"/>
          </p:cNvSpPr>
          <p:nvPr/>
        </p:nvSpPr>
        <p:spPr bwMode="auto">
          <a:xfrm>
            <a:off x="360363" y="1695450"/>
            <a:ext cx="624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Radio waves are the type of electromagnetic waves with the longest wavelengths.</a:t>
            </a:r>
          </a:p>
        </p:txBody>
      </p:sp>
      <p:pic>
        <p:nvPicPr>
          <p:cNvPr id="18463" name="Picture 31" descr="Communicating_RW_ruler_2">
            <a:extLst>
              <a:ext uri="{FF2B5EF4-FFF2-40B4-BE49-F238E27FC236}">
                <a16:creationId xmlns:a16="http://schemas.microsoft.com/office/drawing/2014/main" id="{CBC15D58-9737-440E-93FC-411302B7E0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3" y="3446463"/>
            <a:ext cx="8896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a:hlinkClick r:id="" action="ppaction://hlinkshowjump?jump=nextslide"/>
            <a:extLst>
              <a:ext uri="{FF2B5EF4-FFF2-40B4-BE49-F238E27FC236}">
                <a16:creationId xmlns:a16="http://schemas.microsoft.com/office/drawing/2014/main" id="{A7BD8F25-AFD7-4B91-8A5E-D2FA4A5779A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9" descr="notes_icon">
            <a:extLst>
              <a:ext uri="{FF2B5EF4-FFF2-40B4-BE49-F238E27FC236}">
                <a16:creationId xmlns:a16="http://schemas.microsoft.com/office/drawing/2014/main" id="{AE92B96B-FFDB-49EC-A34E-6AB86F172E8A}"/>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1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6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11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0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1109"/>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20498" grpId="0"/>
      <p:bldP spid="20499" grpId="0"/>
      <p:bldP spid="20500" grpId="0"/>
      <p:bldP spid="20501" grpId="0"/>
      <p:bldP spid="20502" grpId="0"/>
      <p:bldP spid="431108" grpId="0"/>
      <p:bldP spid="431109" grpId="0"/>
      <p:bldP spid="18444" grpId="0"/>
      <p:bldP spid="18445" grpId="0"/>
      <p:bldP spid="18446" grpId="0"/>
      <p:bldP spid="18451" grpId="0"/>
      <p:bldP spid="4311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5E751B0-BCD1-45E3-A5A9-AFF44017E6CE}"/>
              </a:ext>
            </a:extLst>
          </p:cNvPr>
          <p:cNvSpPr>
            <a:spLocks noGrp="1" noChangeArrowheads="1"/>
          </p:cNvSpPr>
          <p:nvPr>
            <p:ph type="title"/>
          </p:nvPr>
        </p:nvSpPr>
        <p:spPr/>
        <p:txBody>
          <a:bodyPr/>
          <a:lstStyle/>
          <a:p>
            <a:r>
              <a:rPr lang="en-GB" altLang="en-US"/>
              <a:t>How are X-rays produced?</a:t>
            </a:r>
          </a:p>
        </p:txBody>
      </p:sp>
      <p:sp>
        <p:nvSpPr>
          <p:cNvPr id="47107" name="Text Box 6">
            <a:extLst>
              <a:ext uri="{FF2B5EF4-FFF2-40B4-BE49-F238E27FC236}">
                <a16:creationId xmlns:a16="http://schemas.microsoft.com/office/drawing/2014/main" id="{5FDCA886-754C-4D2E-AF53-68294C422DF4}"/>
              </a:ext>
            </a:extLst>
          </p:cNvPr>
          <p:cNvSpPr txBox="1">
            <a:spLocks noChangeArrowheads="1"/>
          </p:cNvSpPr>
          <p:nvPr/>
        </p:nvSpPr>
        <p:spPr bwMode="auto">
          <a:xfrm>
            <a:off x="360363" y="784225"/>
            <a:ext cx="8580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X-rays are produced artificially using a </a:t>
            </a:r>
            <a:r>
              <a:rPr lang="en-GB" altLang="en-US" b="1" dirty="0">
                <a:solidFill>
                  <a:srgbClr val="286DA6"/>
                </a:solidFill>
              </a:rPr>
              <a:t>X-ray tube</a:t>
            </a:r>
            <a:r>
              <a:rPr lang="en-GB" altLang="en-US" dirty="0"/>
              <a:t>.</a:t>
            </a:r>
          </a:p>
        </p:txBody>
      </p:sp>
      <p:pic>
        <p:nvPicPr>
          <p:cNvPr id="47108" name="Picture 11" descr="PC4_gfx_x-ray machine">
            <a:extLst>
              <a:ext uri="{FF2B5EF4-FFF2-40B4-BE49-F238E27FC236}">
                <a16:creationId xmlns:a16="http://schemas.microsoft.com/office/drawing/2014/main" id="{0918C8B7-4613-45E3-A665-0132F0647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1047750"/>
            <a:ext cx="3811588"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3" name="Text Box 13">
            <a:extLst>
              <a:ext uri="{FF2B5EF4-FFF2-40B4-BE49-F238E27FC236}">
                <a16:creationId xmlns:a16="http://schemas.microsoft.com/office/drawing/2014/main" id="{5B5D6FB5-CD5B-4556-A326-CD97D2540C96}"/>
              </a:ext>
            </a:extLst>
          </p:cNvPr>
          <p:cNvSpPr txBox="1">
            <a:spLocks noChangeArrowheads="1"/>
          </p:cNvSpPr>
          <p:nvPr/>
        </p:nvSpPr>
        <p:spPr bwMode="auto">
          <a:xfrm>
            <a:off x="927100" y="1724025"/>
            <a:ext cx="13414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sz="2600" b="1">
                <a:solidFill>
                  <a:srgbClr val="286DA6"/>
                </a:solidFill>
              </a:rPr>
              <a:t>high</a:t>
            </a:r>
          </a:p>
          <a:p>
            <a:pPr>
              <a:lnSpc>
                <a:spcPct val="85000"/>
              </a:lnSpc>
            </a:pPr>
            <a:r>
              <a:rPr lang="en-GB" altLang="en-US" sz="2600" b="1">
                <a:solidFill>
                  <a:srgbClr val="286DA6"/>
                </a:solidFill>
              </a:rPr>
              <a:t>voltage</a:t>
            </a:r>
          </a:p>
        </p:txBody>
      </p:sp>
      <p:sp>
        <p:nvSpPr>
          <p:cNvPr id="460814" name="Text Box 14">
            <a:extLst>
              <a:ext uri="{FF2B5EF4-FFF2-40B4-BE49-F238E27FC236}">
                <a16:creationId xmlns:a16="http://schemas.microsoft.com/office/drawing/2014/main" id="{BD01F39F-65C0-4A7E-9DE1-C83A944DC980}"/>
              </a:ext>
            </a:extLst>
          </p:cNvPr>
          <p:cNvSpPr txBox="1">
            <a:spLocks noChangeArrowheads="1"/>
          </p:cNvSpPr>
          <p:nvPr/>
        </p:nvSpPr>
        <p:spPr bwMode="auto">
          <a:xfrm>
            <a:off x="808038" y="2971800"/>
            <a:ext cx="1450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a:solidFill>
                  <a:srgbClr val="286DA6"/>
                </a:solidFill>
              </a:rPr>
              <a:t>cathode</a:t>
            </a:r>
          </a:p>
        </p:txBody>
      </p:sp>
      <p:sp>
        <p:nvSpPr>
          <p:cNvPr id="460815" name="Text Box 15">
            <a:extLst>
              <a:ext uri="{FF2B5EF4-FFF2-40B4-BE49-F238E27FC236}">
                <a16:creationId xmlns:a16="http://schemas.microsoft.com/office/drawing/2014/main" id="{3292C278-432B-4E98-9376-244AD1A961AF}"/>
              </a:ext>
            </a:extLst>
          </p:cNvPr>
          <p:cNvSpPr txBox="1">
            <a:spLocks noChangeArrowheads="1"/>
          </p:cNvSpPr>
          <p:nvPr/>
        </p:nvSpPr>
        <p:spPr bwMode="auto">
          <a:xfrm>
            <a:off x="7069138" y="2286000"/>
            <a:ext cx="11572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a:solidFill>
                  <a:srgbClr val="286DA6"/>
                </a:solidFill>
              </a:rPr>
              <a:t>anode</a:t>
            </a:r>
          </a:p>
        </p:txBody>
      </p:sp>
      <p:sp>
        <p:nvSpPr>
          <p:cNvPr id="460816" name="Text Box 16">
            <a:extLst>
              <a:ext uri="{FF2B5EF4-FFF2-40B4-BE49-F238E27FC236}">
                <a16:creationId xmlns:a16="http://schemas.microsoft.com/office/drawing/2014/main" id="{A0F82C50-D6D2-474B-AD62-1BC7448DE287}"/>
              </a:ext>
            </a:extLst>
          </p:cNvPr>
          <p:cNvSpPr txBox="1">
            <a:spLocks noChangeArrowheads="1"/>
          </p:cNvSpPr>
          <p:nvPr/>
        </p:nvSpPr>
        <p:spPr bwMode="auto">
          <a:xfrm>
            <a:off x="7118350" y="3359150"/>
            <a:ext cx="1577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sz="2600" b="1">
                <a:solidFill>
                  <a:srgbClr val="286DA6"/>
                </a:solidFill>
              </a:rPr>
              <a:t>tungsten</a:t>
            </a:r>
          </a:p>
          <a:p>
            <a:pPr>
              <a:lnSpc>
                <a:spcPct val="85000"/>
              </a:lnSpc>
            </a:pPr>
            <a:r>
              <a:rPr lang="en-GB" altLang="en-US" sz="2600" b="1">
                <a:solidFill>
                  <a:srgbClr val="286DA6"/>
                </a:solidFill>
              </a:rPr>
              <a:t>target</a:t>
            </a:r>
          </a:p>
        </p:txBody>
      </p:sp>
      <p:sp>
        <p:nvSpPr>
          <p:cNvPr id="460817" name="Text Box 17">
            <a:extLst>
              <a:ext uri="{FF2B5EF4-FFF2-40B4-BE49-F238E27FC236}">
                <a16:creationId xmlns:a16="http://schemas.microsoft.com/office/drawing/2014/main" id="{68CB423D-3655-440C-94CF-87A48799B38C}"/>
              </a:ext>
            </a:extLst>
          </p:cNvPr>
          <p:cNvSpPr txBox="1">
            <a:spLocks noChangeArrowheads="1"/>
          </p:cNvSpPr>
          <p:nvPr/>
        </p:nvSpPr>
        <p:spPr bwMode="auto">
          <a:xfrm>
            <a:off x="5449888" y="4495800"/>
            <a:ext cx="11953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600" b="1">
                <a:solidFill>
                  <a:srgbClr val="286DA6"/>
                </a:solidFill>
              </a:rPr>
              <a:t>X-rays</a:t>
            </a:r>
          </a:p>
        </p:txBody>
      </p:sp>
      <p:sp>
        <p:nvSpPr>
          <p:cNvPr id="460818" name="Line 18">
            <a:extLst>
              <a:ext uri="{FF2B5EF4-FFF2-40B4-BE49-F238E27FC236}">
                <a16:creationId xmlns:a16="http://schemas.microsoft.com/office/drawing/2014/main" id="{DC7C3D9A-4CA2-40FA-B151-9079607D91BA}"/>
              </a:ext>
            </a:extLst>
          </p:cNvPr>
          <p:cNvSpPr>
            <a:spLocks noChangeShapeType="1"/>
          </p:cNvSpPr>
          <p:nvPr/>
        </p:nvSpPr>
        <p:spPr bwMode="auto">
          <a:xfrm>
            <a:off x="2187575" y="1966913"/>
            <a:ext cx="2549525" cy="2032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460820" name="Text Box 20">
            <a:extLst>
              <a:ext uri="{FF2B5EF4-FFF2-40B4-BE49-F238E27FC236}">
                <a16:creationId xmlns:a16="http://schemas.microsoft.com/office/drawing/2014/main" id="{DB7158CF-330C-4FE8-83E2-847E1741D305}"/>
              </a:ext>
            </a:extLst>
          </p:cNvPr>
          <p:cNvSpPr txBox="1">
            <a:spLocks noChangeArrowheads="1"/>
          </p:cNvSpPr>
          <p:nvPr/>
        </p:nvSpPr>
        <p:spPr bwMode="auto">
          <a:xfrm>
            <a:off x="779463" y="3895725"/>
            <a:ext cx="16351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sz="2600" b="1">
                <a:solidFill>
                  <a:srgbClr val="286DA6"/>
                </a:solidFill>
              </a:rPr>
              <a:t>lead</a:t>
            </a:r>
          </a:p>
          <a:p>
            <a:pPr>
              <a:lnSpc>
                <a:spcPct val="85000"/>
              </a:lnSpc>
            </a:pPr>
            <a:r>
              <a:rPr lang="en-GB" altLang="en-US" sz="2600" b="1">
                <a:solidFill>
                  <a:srgbClr val="286DA6"/>
                </a:solidFill>
              </a:rPr>
              <a:t>shielding</a:t>
            </a:r>
          </a:p>
        </p:txBody>
      </p:sp>
      <p:sp>
        <p:nvSpPr>
          <p:cNvPr id="460821" name="Line 21">
            <a:extLst>
              <a:ext uri="{FF2B5EF4-FFF2-40B4-BE49-F238E27FC236}">
                <a16:creationId xmlns:a16="http://schemas.microsoft.com/office/drawing/2014/main" id="{A4164141-4E59-45AF-B030-73D4333A734B}"/>
              </a:ext>
            </a:extLst>
          </p:cNvPr>
          <p:cNvSpPr>
            <a:spLocks noChangeShapeType="1"/>
          </p:cNvSpPr>
          <p:nvPr/>
        </p:nvSpPr>
        <p:spPr bwMode="auto">
          <a:xfrm>
            <a:off x="2187575" y="4176713"/>
            <a:ext cx="708025" cy="127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460822" name="Line 22">
            <a:extLst>
              <a:ext uri="{FF2B5EF4-FFF2-40B4-BE49-F238E27FC236}">
                <a16:creationId xmlns:a16="http://schemas.microsoft.com/office/drawing/2014/main" id="{71EC2ED7-1B76-4873-9FA9-EAEB3F6C1348}"/>
              </a:ext>
            </a:extLst>
          </p:cNvPr>
          <p:cNvSpPr>
            <a:spLocks noChangeShapeType="1"/>
          </p:cNvSpPr>
          <p:nvPr/>
        </p:nvSpPr>
        <p:spPr bwMode="auto">
          <a:xfrm flipV="1">
            <a:off x="2314575" y="3224213"/>
            <a:ext cx="94932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460823" name="Line 23">
            <a:extLst>
              <a:ext uri="{FF2B5EF4-FFF2-40B4-BE49-F238E27FC236}">
                <a16:creationId xmlns:a16="http://schemas.microsoft.com/office/drawing/2014/main" id="{24AC1CF1-EC01-4800-9B98-AF8C81D0224A}"/>
              </a:ext>
            </a:extLst>
          </p:cNvPr>
          <p:cNvSpPr>
            <a:spLocks noChangeShapeType="1"/>
          </p:cNvSpPr>
          <p:nvPr/>
        </p:nvSpPr>
        <p:spPr bwMode="auto">
          <a:xfrm flipH="1">
            <a:off x="5588000" y="2538413"/>
            <a:ext cx="1438275" cy="4318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460824" name="Line 24">
            <a:extLst>
              <a:ext uri="{FF2B5EF4-FFF2-40B4-BE49-F238E27FC236}">
                <a16:creationId xmlns:a16="http://schemas.microsoft.com/office/drawing/2014/main" id="{AA4A828A-CEC2-4784-9F37-5282D99C8888}"/>
              </a:ext>
            </a:extLst>
          </p:cNvPr>
          <p:cNvSpPr>
            <a:spLocks noChangeShapeType="1"/>
          </p:cNvSpPr>
          <p:nvPr/>
        </p:nvSpPr>
        <p:spPr bwMode="auto">
          <a:xfrm flipH="1" flipV="1">
            <a:off x="5511800" y="3287713"/>
            <a:ext cx="1527175" cy="4318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54993" name="Text Box 8">
            <a:extLst>
              <a:ext uri="{FF2B5EF4-FFF2-40B4-BE49-F238E27FC236}">
                <a16:creationId xmlns:a16="http://schemas.microsoft.com/office/drawing/2014/main" id="{71DE5786-2978-4980-BC4D-CF8FCEB6035A}"/>
              </a:ext>
            </a:extLst>
          </p:cNvPr>
          <p:cNvSpPr txBox="1">
            <a:spLocks noChangeArrowheads="1"/>
          </p:cNvSpPr>
          <p:nvPr/>
        </p:nvSpPr>
        <p:spPr bwMode="auto">
          <a:xfrm>
            <a:off x="360363" y="5048250"/>
            <a:ext cx="85804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Electrons from the hot cathode are fired at the tungsten target at high speed. When these high-energy electrons strike the target, some of their energy is changed into X-rays.</a:t>
            </a:r>
          </a:p>
        </p:txBody>
      </p:sp>
      <p:pic>
        <p:nvPicPr>
          <p:cNvPr id="18" name="Picture 10">
            <a:hlinkClick r:id="" action="ppaction://hlinkshowjump?jump=nextslide"/>
            <a:extLst>
              <a:ext uri="{FF2B5EF4-FFF2-40B4-BE49-F238E27FC236}">
                <a16:creationId xmlns:a16="http://schemas.microsoft.com/office/drawing/2014/main" id="{A40936D2-730E-4A2B-8C26-20D35FCE15E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9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60813"/>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460818"/>
                                        </p:tgtEl>
                                        <p:attrNameLst>
                                          <p:attrName>style.visibility</p:attrName>
                                        </p:attrNameLst>
                                      </p:cBhvr>
                                      <p:to>
                                        <p:strVal val="visible"/>
                                      </p:to>
                                    </p:set>
                                    <p:animEffect transition="in" filter="wipe(left)">
                                      <p:cBhvr>
                                        <p:cTn id="12" dur="500"/>
                                        <p:tgtEl>
                                          <p:spTgt spid="460818"/>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460814"/>
                                        </p:tgtEl>
                                        <p:attrNameLst>
                                          <p:attrName>style.visibility</p:attrName>
                                        </p:attrNameLst>
                                      </p:cBhvr>
                                      <p:to>
                                        <p:strVal val="visible"/>
                                      </p:to>
                                    </p:set>
                                  </p:childTnLst>
                                </p:cTn>
                              </p:par>
                              <p:par>
                                <p:cTn id="16" presetID="22" presetClass="entr" presetSubtype="8" fill="hold" nodeType="withEffect">
                                  <p:stCondLst>
                                    <p:cond delay="0"/>
                                  </p:stCondLst>
                                  <p:childTnLst>
                                    <p:set>
                                      <p:cBhvr>
                                        <p:cTn id="17" dur="1" fill="hold">
                                          <p:stCondLst>
                                            <p:cond delay="0"/>
                                          </p:stCondLst>
                                        </p:cTn>
                                        <p:tgtEl>
                                          <p:spTgt spid="460822"/>
                                        </p:tgtEl>
                                        <p:attrNameLst>
                                          <p:attrName>style.visibility</p:attrName>
                                        </p:attrNameLst>
                                      </p:cBhvr>
                                      <p:to>
                                        <p:strVal val="visible"/>
                                      </p:to>
                                    </p:set>
                                    <p:animEffect transition="in" filter="wipe(left)">
                                      <p:cBhvr>
                                        <p:cTn id="18" dur="500"/>
                                        <p:tgtEl>
                                          <p:spTgt spid="460822"/>
                                        </p:tgtEl>
                                      </p:cBhvr>
                                    </p:animEffec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460820"/>
                                        </p:tgtEl>
                                        <p:attrNameLst>
                                          <p:attrName>style.visibility</p:attrName>
                                        </p:attrNameLst>
                                      </p:cBhvr>
                                      <p:to>
                                        <p:strVal val="visible"/>
                                      </p:to>
                                    </p:set>
                                  </p:childTnLst>
                                </p:cTn>
                              </p:par>
                              <p:par>
                                <p:cTn id="22" presetID="22" presetClass="entr" presetSubtype="8" fill="hold" nodeType="withEffect">
                                  <p:stCondLst>
                                    <p:cond delay="0"/>
                                  </p:stCondLst>
                                  <p:childTnLst>
                                    <p:set>
                                      <p:cBhvr>
                                        <p:cTn id="23" dur="1" fill="hold">
                                          <p:stCondLst>
                                            <p:cond delay="0"/>
                                          </p:stCondLst>
                                        </p:cTn>
                                        <p:tgtEl>
                                          <p:spTgt spid="460821"/>
                                        </p:tgtEl>
                                        <p:attrNameLst>
                                          <p:attrName>style.visibility</p:attrName>
                                        </p:attrNameLst>
                                      </p:cBhvr>
                                      <p:to>
                                        <p:strVal val="visible"/>
                                      </p:to>
                                    </p:set>
                                    <p:animEffect transition="in" filter="wipe(left)">
                                      <p:cBhvr>
                                        <p:cTn id="24" dur="500"/>
                                        <p:tgtEl>
                                          <p:spTgt spid="460821"/>
                                        </p:tgtEl>
                                      </p:cBhvr>
                                    </p:animEffect>
                                  </p:childTnLst>
                                </p:cTn>
                              </p:par>
                            </p:childTnLst>
                          </p:cTn>
                        </p:par>
                        <p:par>
                          <p:cTn id="25" fill="hold" nodeType="afterGroup">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460815"/>
                                        </p:tgtEl>
                                        <p:attrNameLst>
                                          <p:attrName>style.visibility</p:attrName>
                                        </p:attrNameLst>
                                      </p:cBhvr>
                                      <p:to>
                                        <p:strVal val="visible"/>
                                      </p:to>
                                    </p:set>
                                  </p:childTnLst>
                                </p:cTn>
                              </p:par>
                              <p:par>
                                <p:cTn id="28" presetID="22" presetClass="entr" presetSubtype="2" fill="hold" nodeType="withEffect">
                                  <p:stCondLst>
                                    <p:cond delay="0"/>
                                  </p:stCondLst>
                                  <p:childTnLst>
                                    <p:set>
                                      <p:cBhvr>
                                        <p:cTn id="29" dur="1" fill="hold">
                                          <p:stCondLst>
                                            <p:cond delay="0"/>
                                          </p:stCondLst>
                                        </p:cTn>
                                        <p:tgtEl>
                                          <p:spTgt spid="460823"/>
                                        </p:tgtEl>
                                        <p:attrNameLst>
                                          <p:attrName>style.visibility</p:attrName>
                                        </p:attrNameLst>
                                      </p:cBhvr>
                                      <p:to>
                                        <p:strVal val="visible"/>
                                      </p:to>
                                    </p:set>
                                    <p:animEffect transition="in" filter="wipe(right)">
                                      <p:cBhvr>
                                        <p:cTn id="30" dur="500"/>
                                        <p:tgtEl>
                                          <p:spTgt spid="460823"/>
                                        </p:tgtEl>
                                      </p:cBhvr>
                                    </p:animEffect>
                                  </p:childTnLst>
                                </p:cTn>
                              </p:par>
                            </p:childTnLst>
                          </p:cTn>
                        </p:par>
                        <p:par>
                          <p:cTn id="31" fill="hold" nodeType="afterGroup">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460816"/>
                                        </p:tgtEl>
                                        <p:attrNameLst>
                                          <p:attrName>style.visibility</p:attrName>
                                        </p:attrNameLst>
                                      </p:cBhvr>
                                      <p:to>
                                        <p:strVal val="visible"/>
                                      </p:to>
                                    </p:set>
                                  </p:childTnLst>
                                </p:cTn>
                              </p:par>
                              <p:par>
                                <p:cTn id="34" presetID="22" presetClass="entr" presetSubtype="2" fill="hold" nodeType="withEffect">
                                  <p:stCondLst>
                                    <p:cond delay="0"/>
                                  </p:stCondLst>
                                  <p:childTnLst>
                                    <p:set>
                                      <p:cBhvr>
                                        <p:cTn id="35" dur="1" fill="hold">
                                          <p:stCondLst>
                                            <p:cond delay="0"/>
                                          </p:stCondLst>
                                        </p:cTn>
                                        <p:tgtEl>
                                          <p:spTgt spid="460824"/>
                                        </p:tgtEl>
                                        <p:attrNameLst>
                                          <p:attrName>style.visibility</p:attrName>
                                        </p:attrNameLst>
                                      </p:cBhvr>
                                      <p:to>
                                        <p:strVal val="visible"/>
                                      </p:to>
                                    </p:set>
                                    <p:animEffect transition="in" filter="wipe(right)">
                                      <p:cBhvr>
                                        <p:cTn id="36" dur="500"/>
                                        <p:tgtEl>
                                          <p:spTgt spid="460824"/>
                                        </p:tgtEl>
                                      </p:cBhvr>
                                    </p:animEffect>
                                  </p:childTnLst>
                                </p:cTn>
                              </p:par>
                            </p:childTnLst>
                          </p:cTn>
                        </p:par>
                        <p:par>
                          <p:cTn id="37" fill="hold" nodeType="afterGroup">
                            <p:stCondLst>
                              <p:cond delay="2500"/>
                            </p:stCondLst>
                            <p:childTnLst>
                              <p:par>
                                <p:cTn id="38" presetID="1" presetClass="entr" presetSubtype="0" fill="hold" grpId="0" nodeType="afterEffect">
                                  <p:stCondLst>
                                    <p:cond delay="0"/>
                                  </p:stCondLst>
                                  <p:childTnLst>
                                    <p:set>
                                      <p:cBhvr>
                                        <p:cTn id="39" dur="1" fill="hold">
                                          <p:stCondLst>
                                            <p:cond delay="0"/>
                                          </p:stCondLst>
                                        </p:cTn>
                                        <p:tgtEl>
                                          <p:spTgt spid="460817"/>
                                        </p:tgtEl>
                                        <p:attrNameLst>
                                          <p:attrName>style.visibility</p:attrName>
                                        </p:attrNameLst>
                                      </p:cBhvr>
                                      <p:to>
                                        <p:strVal val="visible"/>
                                      </p:to>
                                    </p:set>
                                  </p:childTnLst>
                                </p:cTn>
                              </p:par>
                            </p:childTnLst>
                          </p:cTn>
                        </p:par>
                        <p:par>
                          <p:cTn id="40" fill="hold">
                            <p:stCondLst>
                              <p:cond delay="2500"/>
                            </p:stCondLst>
                            <p:childTnLst>
                              <p:par>
                                <p:cTn id="41" presetID="1"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3" grpId="0"/>
      <p:bldP spid="460814" grpId="0"/>
      <p:bldP spid="460815" grpId="0"/>
      <p:bldP spid="460816" grpId="0"/>
      <p:bldP spid="460817" grpId="0"/>
      <p:bldP spid="460820" grpId="0"/>
      <p:bldP spid="2549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7C5A422-A5C1-4B27-997A-A366F8611C11}"/>
              </a:ext>
            </a:extLst>
          </p:cNvPr>
          <p:cNvSpPr>
            <a:spLocks noGrp="1" noChangeArrowheads="1"/>
          </p:cNvSpPr>
          <p:nvPr>
            <p:ph type="title"/>
          </p:nvPr>
        </p:nvSpPr>
        <p:spPr/>
        <p:txBody>
          <a:bodyPr/>
          <a:lstStyle/>
          <a:p>
            <a:r>
              <a:rPr lang="en-GB" altLang="en-US"/>
              <a:t>How can X-rays ‘look inside’ objects?</a:t>
            </a:r>
          </a:p>
        </p:txBody>
      </p:sp>
      <p:sp>
        <p:nvSpPr>
          <p:cNvPr id="604163" name="Text Box 3">
            <a:extLst>
              <a:ext uri="{FF2B5EF4-FFF2-40B4-BE49-F238E27FC236}">
                <a16:creationId xmlns:a16="http://schemas.microsoft.com/office/drawing/2014/main" id="{2B92CBA2-2D2C-4409-AED6-C9E3EC382BC5}"/>
              </a:ext>
            </a:extLst>
          </p:cNvPr>
          <p:cNvSpPr txBox="1">
            <a:spLocks noChangeArrowheads="1"/>
          </p:cNvSpPr>
          <p:nvPr/>
        </p:nvSpPr>
        <p:spPr bwMode="auto">
          <a:xfrm>
            <a:off x="360363" y="1789113"/>
            <a:ext cx="88026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X-rays </a:t>
            </a:r>
            <a:r>
              <a:rPr lang="en-GB" altLang="en-US" b="1">
                <a:solidFill>
                  <a:srgbClr val="286DA6"/>
                </a:solidFill>
              </a:rPr>
              <a:t>pass through </a:t>
            </a:r>
            <a:r>
              <a:rPr lang="en-GB" altLang="en-US"/>
              <a:t>soft tissue, such as skin and muscle, without being absorbed. Denser tissue, such as bone, can absorb X-rays. Film that is exposed appears black and areas that are not exposed, because of X-ray absorption, are white.</a:t>
            </a:r>
          </a:p>
        </p:txBody>
      </p:sp>
      <p:sp>
        <p:nvSpPr>
          <p:cNvPr id="48132" name="Text Box 8">
            <a:extLst>
              <a:ext uri="{FF2B5EF4-FFF2-40B4-BE49-F238E27FC236}">
                <a16:creationId xmlns:a16="http://schemas.microsoft.com/office/drawing/2014/main" id="{6B8E77B5-BED1-4762-B71B-DF1F00C2B300}"/>
              </a:ext>
            </a:extLst>
          </p:cNvPr>
          <p:cNvSpPr txBox="1">
            <a:spLocks noChangeArrowheads="1"/>
          </p:cNvSpPr>
          <p:nvPr/>
        </p:nvSpPr>
        <p:spPr bwMode="auto">
          <a:xfrm>
            <a:off x="360363" y="784225"/>
            <a:ext cx="8580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X-rays can pass through certain opaque materials. They can also be </a:t>
            </a:r>
            <a:r>
              <a:rPr lang="en-GB" altLang="en-US" b="1">
                <a:solidFill>
                  <a:srgbClr val="286DA6"/>
                </a:solidFill>
              </a:rPr>
              <a:t>absorbed</a:t>
            </a:r>
            <a:r>
              <a:rPr lang="en-GB" altLang="en-US"/>
              <a:t> by special film to produce images.</a:t>
            </a:r>
          </a:p>
        </p:txBody>
      </p:sp>
      <p:sp>
        <p:nvSpPr>
          <p:cNvPr id="256006" name="Text Box 4">
            <a:extLst>
              <a:ext uri="{FF2B5EF4-FFF2-40B4-BE49-F238E27FC236}">
                <a16:creationId xmlns:a16="http://schemas.microsoft.com/office/drawing/2014/main" id="{04479CA7-43E1-4469-9C57-0D915849527F}"/>
              </a:ext>
            </a:extLst>
          </p:cNvPr>
          <p:cNvSpPr txBox="1">
            <a:spLocks noChangeArrowheads="1"/>
          </p:cNvSpPr>
          <p:nvPr/>
        </p:nvSpPr>
        <p:spPr bwMode="auto">
          <a:xfrm>
            <a:off x="360363" y="3703638"/>
            <a:ext cx="35099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X-rays are used in medicine and in security to check the contents of baggage and vehicles for weapons, drugs and other contraband.</a:t>
            </a:r>
          </a:p>
        </p:txBody>
      </p:sp>
      <p:pic>
        <p:nvPicPr>
          <p:cNvPr id="256009" name="Picture 9" descr="IR_KhafizovIvanHarisovich_shutterstock_27964430_MOD">
            <a:extLst>
              <a:ext uri="{FF2B5EF4-FFF2-40B4-BE49-F238E27FC236}">
                <a16:creationId xmlns:a16="http://schemas.microsoft.com/office/drawing/2014/main" id="{E157F2AB-9BEB-466A-9E68-4F6F60916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0" b="6590"/>
          <a:stretch>
            <a:fillRect/>
          </a:stretch>
        </p:blipFill>
        <p:spPr bwMode="auto">
          <a:xfrm>
            <a:off x="4170363" y="3517900"/>
            <a:ext cx="4316412"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hlinkClick r:id="" action="ppaction://hlinkshowjump?jump=nextslide"/>
            <a:extLst>
              <a:ext uri="{FF2B5EF4-FFF2-40B4-BE49-F238E27FC236}">
                <a16:creationId xmlns:a16="http://schemas.microsoft.com/office/drawing/2014/main" id="{2E40EC61-5515-4995-ADD0-BB2A29531A1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0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5600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p:bldP spid="2560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133" name="Picture 21" descr="JM_CC0007_credit">
            <a:extLst>
              <a:ext uri="{FF2B5EF4-FFF2-40B4-BE49-F238E27FC236}">
                <a16:creationId xmlns:a16="http://schemas.microsoft.com/office/drawing/2014/main" id="{474E8EF9-D2AF-4E17-9B3B-870E67449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850" y="3594100"/>
            <a:ext cx="33432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a:extLst>
              <a:ext uri="{FF2B5EF4-FFF2-40B4-BE49-F238E27FC236}">
                <a16:creationId xmlns:a16="http://schemas.microsoft.com/office/drawing/2014/main" id="{B6B65402-DE10-4C6D-8BAE-5BC25087888D}"/>
              </a:ext>
            </a:extLst>
          </p:cNvPr>
          <p:cNvSpPr>
            <a:spLocks noGrp="1" noChangeArrowheads="1"/>
          </p:cNvSpPr>
          <p:nvPr>
            <p:ph type="title"/>
          </p:nvPr>
        </p:nvSpPr>
        <p:spPr/>
        <p:txBody>
          <a:bodyPr/>
          <a:lstStyle/>
          <a:p>
            <a:r>
              <a:rPr lang="en-GB" altLang="en-US"/>
              <a:t>What are X-rays used for?</a:t>
            </a:r>
          </a:p>
        </p:txBody>
      </p:sp>
      <p:sp>
        <p:nvSpPr>
          <p:cNvPr id="49156" name="Text Box 3">
            <a:extLst>
              <a:ext uri="{FF2B5EF4-FFF2-40B4-BE49-F238E27FC236}">
                <a16:creationId xmlns:a16="http://schemas.microsoft.com/office/drawing/2014/main" id="{5DAE9EC9-F726-4914-85FF-2875A939291F}"/>
              </a:ext>
            </a:extLst>
          </p:cNvPr>
          <p:cNvSpPr txBox="1">
            <a:spLocks noChangeArrowheads="1"/>
          </p:cNvSpPr>
          <p:nvPr/>
        </p:nvSpPr>
        <p:spPr bwMode="auto">
          <a:xfrm>
            <a:off x="360363" y="781050"/>
            <a:ext cx="56197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a:solidFill>
                  <a:srgbClr val="286DA6"/>
                </a:solidFill>
              </a:rPr>
              <a:t>Imaging:</a:t>
            </a:r>
            <a:r>
              <a:rPr lang="en-GB" altLang="en-US"/>
              <a:t> X-rays are very penetrating and can pass through many forms </a:t>
            </a:r>
            <a:br>
              <a:rPr lang="en-GB" altLang="en-US"/>
            </a:br>
            <a:r>
              <a:rPr lang="en-GB" altLang="en-US"/>
              <a:t>of matter. They are used in medicine, industry and security to take pictures </a:t>
            </a:r>
            <a:br>
              <a:rPr lang="en-GB" altLang="en-US"/>
            </a:br>
            <a:r>
              <a:rPr lang="en-GB" altLang="en-US"/>
              <a:t>of the inside of objects. </a:t>
            </a:r>
          </a:p>
        </p:txBody>
      </p:sp>
      <p:sp>
        <p:nvSpPr>
          <p:cNvPr id="602128" name="Rectangle 16">
            <a:extLst>
              <a:ext uri="{FF2B5EF4-FFF2-40B4-BE49-F238E27FC236}">
                <a16:creationId xmlns:a16="http://schemas.microsoft.com/office/drawing/2014/main" id="{815B60BC-D2E7-455B-8087-793B6C351AC4}"/>
              </a:ext>
            </a:extLst>
          </p:cNvPr>
          <p:cNvSpPr>
            <a:spLocks noChangeArrowheads="1"/>
          </p:cNvSpPr>
          <p:nvPr/>
        </p:nvSpPr>
        <p:spPr bwMode="auto">
          <a:xfrm>
            <a:off x="360363" y="3008313"/>
            <a:ext cx="49149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dirty="0">
                <a:solidFill>
                  <a:srgbClr val="286DA6"/>
                </a:solidFill>
              </a:rPr>
              <a:t>Treating cancer:</a:t>
            </a:r>
            <a:r>
              <a:rPr lang="en-GB" altLang="en-US" dirty="0"/>
              <a:t> concentrated beams of short wavelength X-rays can be used to kill cancerous cells.</a:t>
            </a:r>
          </a:p>
        </p:txBody>
      </p:sp>
      <p:sp>
        <p:nvSpPr>
          <p:cNvPr id="602129" name="Rectangle 17">
            <a:extLst>
              <a:ext uri="{FF2B5EF4-FFF2-40B4-BE49-F238E27FC236}">
                <a16:creationId xmlns:a16="http://schemas.microsoft.com/office/drawing/2014/main" id="{FD903959-D5A1-470C-A35F-EEB4502D5001}"/>
              </a:ext>
            </a:extLst>
          </p:cNvPr>
          <p:cNvSpPr>
            <a:spLocks noChangeArrowheads="1"/>
          </p:cNvSpPr>
          <p:nvPr/>
        </p:nvSpPr>
        <p:spPr bwMode="auto">
          <a:xfrm>
            <a:off x="360363" y="4483100"/>
            <a:ext cx="5210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dirty="0">
                <a:solidFill>
                  <a:srgbClr val="286DA6"/>
                </a:solidFill>
              </a:rPr>
              <a:t>Crystallography:</a:t>
            </a:r>
            <a:r>
              <a:rPr lang="en-GB" altLang="en-US" dirty="0"/>
              <a:t> X-rays are used </a:t>
            </a:r>
            <a:br>
              <a:rPr lang="en-GB" altLang="en-US" dirty="0"/>
            </a:br>
            <a:r>
              <a:rPr lang="en-GB" altLang="en-US" dirty="0"/>
              <a:t>to work out the arrangement of </a:t>
            </a:r>
            <a:br>
              <a:rPr lang="en-GB" altLang="en-US" dirty="0"/>
            </a:br>
            <a:r>
              <a:rPr lang="en-GB" altLang="en-US" dirty="0"/>
              <a:t>atoms in various substances, including crystals.</a:t>
            </a:r>
          </a:p>
        </p:txBody>
      </p:sp>
      <p:pic>
        <p:nvPicPr>
          <p:cNvPr id="49160" name="Picture 11" descr="xraypelvis_13794415_ZTS_smaller">
            <a:extLst>
              <a:ext uri="{FF2B5EF4-FFF2-40B4-BE49-F238E27FC236}">
                <a16:creationId xmlns:a16="http://schemas.microsoft.com/office/drawing/2014/main" id="{D196FB46-C5C9-442B-9333-5527FBE0B3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250" y="1044575"/>
            <a:ext cx="2843213"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hlinkClick r:id="" action="ppaction://hlinkshowjump?jump=nextslide"/>
            <a:extLst>
              <a:ext uri="{FF2B5EF4-FFF2-40B4-BE49-F238E27FC236}">
                <a16:creationId xmlns:a16="http://schemas.microsoft.com/office/drawing/2014/main" id="{E5A93D9A-39E4-4BB6-9897-CAF15A8F95D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2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6021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8" grpId="0"/>
      <p:bldP spid="6021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
            <a:extLst>
              <a:ext uri="{FF2B5EF4-FFF2-40B4-BE49-F238E27FC236}">
                <a16:creationId xmlns:a16="http://schemas.microsoft.com/office/drawing/2014/main" id="{60B367E2-9B7B-4006-A0BB-7D65F50B4B1E}"/>
              </a:ext>
            </a:extLst>
          </p:cNvPr>
          <p:cNvSpPr>
            <a:spLocks noGrp="1" noChangeArrowheads="1"/>
          </p:cNvSpPr>
          <p:nvPr>
            <p:ph type="title"/>
          </p:nvPr>
        </p:nvSpPr>
        <p:spPr>
          <a:noFill/>
        </p:spPr>
        <p:txBody>
          <a:bodyPr/>
          <a:lstStyle/>
          <a:p>
            <a:r>
              <a:rPr lang="en-GB" altLang="en-US"/>
              <a:t>What are gamma rays?</a:t>
            </a:r>
          </a:p>
        </p:txBody>
      </p:sp>
      <p:sp>
        <p:nvSpPr>
          <p:cNvPr id="50179" name="Text Box 21">
            <a:extLst>
              <a:ext uri="{FF2B5EF4-FFF2-40B4-BE49-F238E27FC236}">
                <a16:creationId xmlns:a16="http://schemas.microsoft.com/office/drawing/2014/main" id="{71B1BE0E-67A5-4FDB-9F6D-178678E61F78}"/>
              </a:ext>
            </a:extLst>
          </p:cNvPr>
          <p:cNvSpPr txBox="1">
            <a:spLocks noChangeArrowheads="1"/>
          </p:cNvSpPr>
          <p:nvPr/>
        </p:nvSpPr>
        <p:spPr bwMode="auto">
          <a:xfrm>
            <a:off x="360363" y="784225"/>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b="1">
                <a:solidFill>
                  <a:srgbClr val="286DA6"/>
                </a:solidFill>
              </a:rPr>
              <a:t>Gamma rays </a:t>
            </a:r>
            <a:r>
              <a:rPr lang="en-GB" altLang="en-US"/>
              <a:t>are emitted by certain radioactive materials and have many uses in medicine.</a:t>
            </a:r>
          </a:p>
        </p:txBody>
      </p:sp>
      <p:sp>
        <p:nvSpPr>
          <p:cNvPr id="446501" name="Text Box 37">
            <a:extLst>
              <a:ext uri="{FF2B5EF4-FFF2-40B4-BE49-F238E27FC236}">
                <a16:creationId xmlns:a16="http://schemas.microsoft.com/office/drawing/2014/main" id="{EFD01C53-E390-4BB5-805A-D8540C23DEAB}"/>
              </a:ext>
            </a:extLst>
          </p:cNvPr>
          <p:cNvSpPr txBox="1">
            <a:spLocks noChangeArrowheads="1"/>
          </p:cNvSpPr>
          <p:nvPr/>
        </p:nvSpPr>
        <p:spPr bwMode="auto">
          <a:xfrm>
            <a:off x="360363" y="1622425"/>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Gamma rays are the </a:t>
            </a:r>
            <a:r>
              <a:rPr lang="en-GB" altLang="en-US" b="1">
                <a:solidFill>
                  <a:srgbClr val="286DA6"/>
                </a:solidFill>
              </a:rPr>
              <a:t>highest-energy</a:t>
            </a:r>
            <a:r>
              <a:rPr lang="en-GB" altLang="en-US"/>
              <a:t> form </a:t>
            </a:r>
            <a:br>
              <a:rPr lang="en-GB" altLang="en-US"/>
            </a:br>
            <a:r>
              <a:rPr lang="en-GB" altLang="en-US"/>
              <a:t>of electromagnetic radiation and are above </a:t>
            </a:r>
          </a:p>
          <a:p>
            <a:r>
              <a:rPr lang="en-GB" altLang="en-US"/>
              <a:t>X-rays in the electromagnetic spectrum.</a:t>
            </a:r>
          </a:p>
        </p:txBody>
      </p:sp>
      <p:pic>
        <p:nvPicPr>
          <p:cNvPr id="50181" name="Picture 38" descr="radioActive">
            <a:extLst>
              <a:ext uri="{FF2B5EF4-FFF2-40B4-BE49-F238E27FC236}">
                <a16:creationId xmlns:a16="http://schemas.microsoft.com/office/drawing/2014/main" id="{D26B5F34-1C12-4575-99C6-0E66FAEA7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0" y="808038"/>
            <a:ext cx="234632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22">
            <a:extLst>
              <a:ext uri="{FF2B5EF4-FFF2-40B4-BE49-F238E27FC236}">
                <a16:creationId xmlns:a16="http://schemas.microsoft.com/office/drawing/2014/main" id="{E4A7A273-E860-4829-90C5-366FF31C2222}"/>
              </a:ext>
            </a:extLst>
          </p:cNvPr>
          <p:cNvSpPr txBox="1">
            <a:spLocks noChangeArrowheads="1"/>
          </p:cNvSpPr>
          <p:nvPr/>
        </p:nvSpPr>
        <p:spPr bwMode="auto">
          <a:xfrm>
            <a:off x="360363" y="5087938"/>
            <a:ext cx="8591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Gamma rays have wavelengths between </a:t>
            </a:r>
            <a:r>
              <a:rPr lang="en-GB" altLang="en-US" b="1">
                <a:solidFill>
                  <a:srgbClr val="286DA6"/>
                </a:solidFill>
              </a:rPr>
              <a:t>0.001</a:t>
            </a:r>
            <a:r>
              <a:rPr lang="en-GB" altLang="en-US"/>
              <a:t> and </a:t>
            </a:r>
            <a:r>
              <a:rPr lang="en-GB" altLang="en-US" b="1">
                <a:solidFill>
                  <a:srgbClr val="286DA6"/>
                </a:solidFill>
              </a:rPr>
              <a:t>0.1</a:t>
            </a:r>
            <a:r>
              <a:rPr lang="en-GB" altLang="en-US" sz="1000" b="1">
                <a:solidFill>
                  <a:srgbClr val="286DA6"/>
                </a:solidFill>
              </a:rPr>
              <a:t> </a:t>
            </a:r>
            <a:r>
              <a:rPr lang="en-GB" altLang="en-US" b="1">
                <a:solidFill>
                  <a:srgbClr val="286DA6"/>
                </a:solidFill>
              </a:rPr>
              <a:t>nm </a:t>
            </a:r>
            <a:r>
              <a:rPr lang="en-GB" altLang="en-US"/>
              <a:t>(less than the size of an atom), which makes them the form </a:t>
            </a:r>
            <a:br>
              <a:rPr lang="en-GB" altLang="en-US"/>
            </a:br>
            <a:r>
              <a:rPr lang="en-GB" altLang="en-US"/>
              <a:t>of electromagnetic radiation with the shortest wavelengths.</a:t>
            </a:r>
          </a:p>
        </p:txBody>
      </p:sp>
      <p:sp>
        <p:nvSpPr>
          <p:cNvPr id="50191" name="Rectangle 9">
            <a:extLst>
              <a:ext uri="{FF2B5EF4-FFF2-40B4-BE49-F238E27FC236}">
                <a16:creationId xmlns:a16="http://schemas.microsoft.com/office/drawing/2014/main" id="{A60256AE-5D72-4F9D-A918-F063E0883326}"/>
              </a:ext>
            </a:extLst>
          </p:cNvPr>
          <p:cNvSpPr>
            <a:spLocks noChangeArrowheads="1"/>
          </p:cNvSpPr>
          <p:nvPr/>
        </p:nvSpPr>
        <p:spPr bwMode="auto">
          <a:xfrm>
            <a:off x="127000" y="2963863"/>
            <a:ext cx="8978900" cy="2165350"/>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50192" name="Picture 25" descr="UV_ruler">
            <a:extLst>
              <a:ext uri="{FF2B5EF4-FFF2-40B4-BE49-F238E27FC236}">
                <a16:creationId xmlns:a16="http://schemas.microsoft.com/office/drawing/2014/main" id="{186611A4-16AF-442C-9C17-C6C549993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3727450"/>
            <a:ext cx="8882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Text Box 14">
            <a:extLst>
              <a:ext uri="{FF2B5EF4-FFF2-40B4-BE49-F238E27FC236}">
                <a16:creationId xmlns:a16="http://schemas.microsoft.com/office/drawing/2014/main" id="{65E15E0E-3203-4EE7-90D9-4B49DBEEF7CF}"/>
              </a:ext>
            </a:extLst>
          </p:cNvPr>
          <p:cNvSpPr txBox="1">
            <a:spLocks noChangeArrowheads="1"/>
          </p:cNvSpPr>
          <p:nvPr/>
        </p:nvSpPr>
        <p:spPr bwMode="auto">
          <a:xfrm>
            <a:off x="898525" y="42799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–3</a:t>
            </a:r>
            <a:endParaRPr lang="en-GB" altLang="en-US" b="1" dirty="0"/>
          </a:p>
        </p:txBody>
      </p:sp>
      <p:sp>
        <p:nvSpPr>
          <p:cNvPr id="50194" name="Text Box 15">
            <a:extLst>
              <a:ext uri="{FF2B5EF4-FFF2-40B4-BE49-F238E27FC236}">
                <a16:creationId xmlns:a16="http://schemas.microsoft.com/office/drawing/2014/main" id="{AF03A23F-3E8B-48FF-944F-737F7A63142D}"/>
              </a:ext>
            </a:extLst>
          </p:cNvPr>
          <p:cNvSpPr txBox="1">
            <a:spLocks noChangeArrowheads="1"/>
          </p:cNvSpPr>
          <p:nvPr/>
        </p:nvSpPr>
        <p:spPr bwMode="auto">
          <a:xfrm>
            <a:off x="5219700" y="42799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–9</a:t>
            </a:r>
            <a:endParaRPr lang="en-GB" altLang="en-US" b="1" dirty="0"/>
          </a:p>
        </p:txBody>
      </p:sp>
      <p:sp>
        <p:nvSpPr>
          <p:cNvPr id="50195" name="Text Box 16">
            <a:extLst>
              <a:ext uri="{FF2B5EF4-FFF2-40B4-BE49-F238E27FC236}">
                <a16:creationId xmlns:a16="http://schemas.microsoft.com/office/drawing/2014/main" id="{0EDF4565-3BDC-4C0B-B20C-029B0051D047}"/>
              </a:ext>
            </a:extLst>
          </p:cNvPr>
          <p:cNvSpPr txBox="1">
            <a:spLocks noChangeArrowheads="1"/>
          </p:cNvSpPr>
          <p:nvPr/>
        </p:nvSpPr>
        <p:spPr bwMode="auto">
          <a:xfrm>
            <a:off x="2816225" y="42799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10</a:t>
            </a:r>
            <a:r>
              <a:rPr lang="en-GB" altLang="en-US" b="1" baseline="30000" dirty="0"/>
              <a:t>–6</a:t>
            </a:r>
            <a:endParaRPr lang="en-GB" altLang="en-US" b="1" dirty="0"/>
          </a:p>
        </p:txBody>
      </p:sp>
      <p:sp>
        <p:nvSpPr>
          <p:cNvPr id="50196" name="Text Box 17">
            <a:extLst>
              <a:ext uri="{FF2B5EF4-FFF2-40B4-BE49-F238E27FC236}">
                <a16:creationId xmlns:a16="http://schemas.microsoft.com/office/drawing/2014/main" id="{68E2026E-76C2-4DFF-ADFB-8325A95C63D9}"/>
              </a:ext>
            </a:extLst>
          </p:cNvPr>
          <p:cNvSpPr txBox="1">
            <a:spLocks noChangeArrowheads="1"/>
          </p:cNvSpPr>
          <p:nvPr/>
        </p:nvSpPr>
        <p:spPr bwMode="auto">
          <a:xfrm>
            <a:off x="7389813" y="4279900"/>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a:t>
            </a:r>
            <a:r>
              <a:rPr lang="en-GB" altLang="en-US" b="1" baseline="30000" dirty="0"/>
              <a:t>–12</a:t>
            </a:r>
            <a:endParaRPr lang="en-GB" altLang="en-US" b="1" dirty="0"/>
          </a:p>
        </p:txBody>
      </p:sp>
      <p:sp>
        <p:nvSpPr>
          <p:cNvPr id="50197" name="Text Box 19">
            <a:extLst>
              <a:ext uri="{FF2B5EF4-FFF2-40B4-BE49-F238E27FC236}">
                <a16:creationId xmlns:a16="http://schemas.microsoft.com/office/drawing/2014/main" id="{C10426DD-901B-4BE8-BD66-C5027FFF5005}"/>
              </a:ext>
            </a:extLst>
          </p:cNvPr>
          <p:cNvSpPr txBox="1">
            <a:spLocks noChangeArrowheads="1"/>
          </p:cNvSpPr>
          <p:nvPr/>
        </p:nvSpPr>
        <p:spPr bwMode="auto">
          <a:xfrm>
            <a:off x="1471613" y="4668838"/>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wavelength of electromagnetic waves (m) </a:t>
            </a:r>
          </a:p>
        </p:txBody>
      </p:sp>
      <p:sp>
        <p:nvSpPr>
          <p:cNvPr id="22559" name="Text Box 11">
            <a:extLst>
              <a:ext uri="{FF2B5EF4-FFF2-40B4-BE49-F238E27FC236}">
                <a16:creationId xmlns:a16="http://schemas.microsoft.com/office/drawing/2014/main" id="{634E0C4E-255B-4C34-B1FD-F737B4CF137C}"/>
              </a:ext>
            </a:extLst>
          </p:cNvPr>
          <p:cNvSpPr txBox="1">
            <a:spLocks noChangeArrowheads="1"/>
          </p:cNvSpPr>
          <p:nvPr/>
        </p:nvSpPr>
        <p:spPr bwMode="auto">
          <a:xfrm>
            <a:off x="3386138" y="2987675"/>
            <a:ext cx="1485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t>ultra-violet</a:t>
            </a:r>
          </a:p>
        </p:txBody>
      </p:sp>
      <p:sp>
        <p:nvSpPr>
          <p:cNvPr id="22560" name="Text Box 12">
            <a:extLst>
              <a:ext uri="{FF2B5EF4-FFF2-40B4-BE49-F238E27FC236}">
                <a16:creationId xmlns:a16="http://schemas.microsoft.com/office/drawing/2014/main" id="{46C26F71-2A99-4952-9E12-FE706EF3C904}"/>
              </a:ext>
            </a:extLst>
          </p:cNvPr>
          <p:cNvSpPr txBox="1">
            <a:spLocks noChangeArrowheads="1"/>
          </p:cNvSpPr>
          <p:nvPr/>
        </p:nvSpPr>
        <p:spPr bwMode="auto">
          <a:xfrm>
            <a:off x="1123950" y="3175000"/>
            <a:ext cx="2141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t>visible light</a:t>
            </a:r>
          </a:p>
        </p:txBody>
      </p:sp>
      <p:sp>
        <p:nvSpPr>
          <p:cNvPr id="22561" name="Text Box 13">
            <a:extLst>
              <a:ext uri="{FF2B5EF4-FFF2-40B4-BE49-F238E27FC236}">
                <a16:creationId xmlns:a16="http://schemas.microsoft.com/office/drawing/2014/main" id="{DE7EAB6D-3A7C-454D-850F-B683CF69B5B2}"/>
              </a:ext>
            </a:extLst>
          </p:cNvPr>
          <p:cNvSpPr txBox="1">
            <a:spLocks noChangeArrowheads="1"/>
          </p:cNvSpPr>
          <p:nvPr/>
        </p:nvSpPr>
        <p:spPr bwMode="auto">
          <a:xfrm>
            <a:off x="4922838" y="3178175"/>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X-rays </a:t>
            </a:r>
          </a:p>
        </p:txBody>
      </p:sp>
      <p:sp>
        <p:nvSpPr>
          <p:cNvPr id="22562" name="Text Box 18">
            <a:extLst>
              <a:ext uri="{FF2B5EF4-FFF2-40B4-BE49-F238E27FC236}">
                <a16:creationId xmlns:a16="http://schemas.microsoft.com/office/drawing/2014/main" id="{99EC32CE-F204-493F-AB59-E98E82001802}"/>
              </a:ext>
            </a:extLst>
          </p:cNvPr>
          <p:cNvSpPr txBox="1">
            <a:spLocks noChangeArrowheads="1"/>
          </p:cNvSpPr>
          <p:nvPr/>
        </p:nvSpPr>
        <p:spPr bwMode="auto">
          <a:xfrm>
            <a:off x="6324600" y="2981325"/>
            <a:ext cx="14303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800" b="1">
                <a:solidFill>
                  <a:srgbClr val="286DA6"/>
                </a:solidFill>
              </a:rPr>
              <a:t>gamma</a:t>
            </a:r>
          </a:p>
          <a:p>
            <a:pPr algn="ctr">
              <a:lnSpc>
                <a:spcPct val="80000"/>
              </a:lnSpc>
            </a:pPr>
            <a:r>
              <a:rPr lang="en-GB" altLang="en-US" sz="2800" b="1">
                <a:solidFill>
                  <a:srgbClr val="286DA6"/>
                </a:solidFill>
              </a:rPr>
              <a:t>rays</a:t>
            </a:r>
          </a:p>
        </p:txBody>
      </p:sp>
      <p:pic>
        <p:nvPicPr>
          <p:cNvPr id="22564" name="Picture 36" descr="Ionizing radiation_ruler">
            <a:extLst>
              <a:ext uri="{FF2B5EF4-FFF2-40B4-BE49-F238E27FC236}">
                <a16:creationId xmlns:a16="http://schemas.microsoft.com/office/drawing/2014/main" id="{62C0445D-E7BE-43C2-AB2A-1B43563D36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8" y="3729038"/>
            <a:ext cx="8882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a:hlinkClick r:id="" action="ppaction://hlinkshowjump?jump=nextslide"/>
            <a:extLst>
              <a:ext uri="{FF2B5EF4-FFF2-40B4-BE49-F238E27FC236}">
                <a16:creationId xmlns:a16="http://schemas.microsoft.com/office/drawing/2014/main" id="{3EE6850D-F9D2-4219-8A8E-B5B3CE231B4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9" descr="notes_icon">
            <a:extLst>
              <a:ext uri="{FF2B5EF4-FFF2-40B4-BE49-F238E27FC236}">
                <a16:creationId xmlns:a16="http://schemas.microsoft.com/office/drawing/2014/main" id="{C9E75424-69E4-42F7-B918-9302CC2478F3}"/>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65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501" grpId="0"/>
      <p:bldP spid="22537" grpId="0"/>
      <p:bldP spid="50191" grpId="0" animBg="1"/>
      <p:bldP spid="50193" grpId="0"/>
      <p:bldP spid="50194" grpId="0"/>
      <p:bldP spid="50195" grpId="0"/>
      <p:bldP spid="50196" grpId="0"/>
      <p:bldP spid="50197" grpId="0"/>
      <p:bldP spid="22559" grpId="0"/>
      <p:bldP spid="22560" grpId="0"/>
      <p:bldP spid="22561" grpId="0"/>
      <p:bldP spid="225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4" name="Picture 8" descr="IR_medicalinstruments115640529_MOD">
            <a:extLst>
              <a:ext uri="{FF2B5EF4-FFF2-40B4-BE49-F238E27FC236}">
                <a16:creationId xmlns:a16="http://schemas.microsoft.com/office/drawing/2014/main" id="{7206E041-FAFC-49CE-9003-29D13011C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688" y="2122488"/>
            <a:ext cx="36433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a:extLst>
              <a:ext uri="{FF2B5EF4-FFF2-40B4-BE49-F238E27FC236}">
                <a16:creationId xmlns:a16="http://schemas.microsoft.com/office/drawing/2014/main" id="{DE78EBAE-EB48-4188-9D6E-00EDFC981EBE}"/>
              </a:ext>
            </a:extLst>
          </p:cNvPr>
          <p:cNvSpPr>
            <a:spLocks noGrp="1" noChangeArrowheads="1"/>
          </p:cNvSpPr>
          <p:nvPr>
            <p:ph type="title"/>
          </p:nvPr>
        </p:nvSpPr>
        <p:spPr/>
        <p:txBody>
          <a:bodyPr/>
          <a:lstStyle/>
          <a:p>
            <a:r>
              <a:rPr lang="en-GB" altLang="en-US"/>
              <a:t>What are gamma rays used for?</a:t>
            </a:r>
          </a:p>
        </p:txBody>
      </p:sp>
      <p:sp>
        <p:nvSpPr>
          <p:cNvPr id="244740" name="Text Box 3">
            <a:extLst>
              <a:ext uri="{FF2B5EF4-FFF2-40B4-BE49-F238E27FC236}">
                <a16:creationId xmlns:a16="http://schemas.microsoft.com/office/drawing/2014/main" id="{E50A39B7-8148-44DC-8EF1-A2D1934D00A8}"/>
              </a:ext>
            </a:extLst>
          </p:cNvPr>
          <p:cNvSpPr txBox="1">
            <a:spLocks noChangeArrowheads="1"/>
          </p:cNvSpPr>
          <p:nvPr/>
        </p:nvSpPr>
        <p:spPr bwMode="auto">
          <a:xfrm>
            <a:off x="360363" y="3930650"/>
            <a:ext cx="55626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a:solidFill>
                  <a:srgbClr val="286DA6"/>
                </a:solidFill>
              </a:rPr>
              <a:t>Medical imaging:</a:t>
            </a:r>
            <a:r>
              <a:rPr lang="en-GB" altLang="en-US"/>
              <a:t> A gamma scan is obtained by injecting a </a:t>
            </a:r>
            <a:r>
              <a:rPr lang="en-GB" altLang="en-US" b="1">
                <a:solidFill>
                  <a:srgbClr val="286DA6"/>
                </a:solidFill>
              </a:rPr>
              <a:t>radioactive tracer</a:t>
            </a:r>
            <a:r>
              <a:rPr lang="en-GB" altLang="en-US"/>
              <a:t>, which concentrates in the </a:t>
            </a:r>
            <a:br>
              <a:rPr lang="en-GB" altLang="en-US"/>
            </a:br>
            <a:r>
              <a:rPr lang="en-GB" altLang="en-US"/>
              <a:t>area of the body being investigated. </a:t>
            </a:r>
            <a:br>
              <a:rPr lang="en-GB" altLang="en-US"/>
            </a:br>
            <a:r>
              <a:rPr lang="en-GB" altLang="en-US"/>
              <a:t>Gamma rays emitted from this area </a:t>
            </a:r>
            <a:br>
              <a:rPr lang="en-GB" altLang="en-US"/>
            </a:br>
            <a:r>
              <a:rPr lang="en-GB" altLang="en-US"/>
              <a:t>are detected by a gamma camera.</a:t>
            </a:r>
          </a:p>
        </p:txBody>
      </p:sp>
      <p:sp>
        <p:nvSpPr>
          <p:cNvPr id="51205" name="Text Box 5">
            <a:extLst>
              <a:ext uri="{FF2B5EF4-FFF2-40B4-BE49-F238E27FC236}">
                <a16:creationId xmlns:a16="http://schemas.microsoft.com/office/drawing/2014/main" id="{BB2646ED-B163-4FE8-BBD4-5452E4045482}"/>
              </a:ext>
            </a:extLst>
          </p:cNvPr>
          <p:cNvSpPr txBox="1">
            <a:spLocks noChangeArrowheads="1"/>
          </p:cNvSpPr>
          <p:nvPr/>
        </p:nvSpPr>
        <p:spPr bwMode="auto">
          <a:xfrm>
            <a:off x="360363" y="782638"/>
            <a:ext cx="863441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b="1" dirty="0">
                <a:solidFill>
                  <a:srgbClr val="286DA6"/>
                </a:solidFill>
              </a:rPr>
              <a:t>Industrial imaging:</a:t>
            </a:r>
            <a:r>
              <a:rPr lang="en-GB" altLang="en-US" dirty="0"/>
              <a:t> Gamma rays are even more penetrating than X-rays and can pass through denser materials. They can be used to examine metal castings and welded structures.</a:t>
            </a:r>
          </a:p>
        </p:txBody>
      </p:sp>
      <p:sp>
        <p:nvSpPr>
          <p:cNvPr id="606221" name="Rectangle 13">
            <a:extLst>
              <a:ext uri="{FF2B5EF4-FFF2-40B4-BE49-F238E27FC236}">
                <a16:creationId xmlns:a16="http://schemas.microsoft.com/office/drawing/2014/main" id="{FDA81808-4EC0-46B1-97EE-D0500AD28B28}"/>
              </a:ext>
            </a:extLst>
          </p:cNvPr>
          <p:cNvSpPr>
            <a:spLocks noChangeArrowheads="1"/>
          </p:cNvSpPr>
          <p:nvPr/>
        </p:nvSpPr>
        <p:spPr bwMode="auto">
          <a:xfrm>
            <a:off x="360363" y="2185988"/>
            <a:ext cx="5956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Font typeface="Wingdings" panose="05000000000000000000" pitchFamily="2" charset="2"/>
              <a:buNone/>
            </a:pPr>
            <a:r>
              <a:rPr lang="en-GB" altLang="en-US" b="1" dirty="0">
                <a:solidFill>
                  <a:srgbClr val="286DA6"/>
                </a:solidFill>
              </a:rPr>
              <a:t>Sterilizing: </a:t>
            </a:r>
            <a:r>
              <a:rPr lang="en-GB" altLang="en-US" dirty="0"/>
              <a:t>Gamma rays are used to sterilize medical equipment because </a:t>
            </a:r>
            <a:br>
              <a:rPr lang="en-GB" altLang="en-US" dirty="0"/>
            </a:br>
            <a:r>
              <a:rPr lang="en-GB" altLang="en-US" dirty="0"/>
              <a:t>they are highly penetrating and kill </a:t>
            </a:r>
          </a:p>
          <a:p>
            <a:pPr eaLnBrk="1" hangingPunct="1">
              <a:buFont typeface="Wingdings" panose="05000000000000000000" pitchFamily="2" charset="2"/>
              <a:buNone/>
            </a:pPr>
            <a:r>
              <a:rPr lang="en-GB" altLang="en-US" dirty="0"/>
              <a:t>all living cells.</a:t>
            </a:r>
          </a:p>
        </p:txBody>
      </p:sp>
      <p:pic>
        <p:nvPicPr>
          <p:cNvPr id="8" name="Picture 10">
            <a:hlinkClick r:id="" action="ppaction://hlinkshowjump?jump=nextslide"/>
            <a:extLst>
              <a:ext uri="{FF2B5EF4-FFF2-40B4-BE49-F238E27FC236}">
                <a16:creationId xmlns:a16="http://schemas.microsoft.com/office/drawing/2014/main" id="{2C4637FE-BB02-439F-BFF9-B949C3C0A1A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7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474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p:bldP spid="6062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A63EF3BC-F6B4-4387-A2C6-71CCECC32DDF}"/>
              </a:ext>
            </a:extLst>
          </p:cNvPr>
          <p:cNvSpPr>
            <a:spLocks noGrp="1" noChangeArrowheads="1"/>
          </p:cNvSpPr>
          <p:nvPr>
            <p:ph type="title"/>
          </p:nvPr>
        </p:nvSpPr>
        <p:spPr/>
        <p:txBody>
          <a:bodyPr/>
          <a:lstStyle/>
          <a:p>
            <a:r>
              <a:rPr lang="en-GB" altLang="en-US" dirty="0"/>
              <a:t>Using radiation to find leaks</a:t>
            </a:r>
          </a:p>
        </p:txBody>
      </p:sp>
      <p:pic>
        <p:nvPicPr>
          <p:cNvPr id="7" name="Picture 10">
            <a:hlinkClick r:id="" action="ppaction://hlinkshowjump?jump=nextslide"/>
            <a:extLst>
              <a:ext uri="{FF2B5EF4-FFF2-40B4-BE49-F238E27FC236}">
                <a16:creationId xmlns:a16="http://schemas.microsoft.com/office/drawing/2014/main" id="{B91E5EED-CA3D-4901-A0AC-8B1FED249DA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AC36650-28E3-4FF5-9BDB-5C96054FCF4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B12D0696-8389-4214-AD88-39F66A52E8BD}"/>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9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6DAA8BF-7625-478E-AF1F-68BDE3E6DFB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8A0B00F-D2F7-4707-8A88-3A9D4AF96199}"/>
              </a:ext>
            </a:extLst>
          </p:cNvPr>
          <p:cNvSpPr>
            <a:spLocks noGrp="1" noChangeArrowheads="1"/>
          </p:cNvSpPr>
          <p:nvPr>
            <p:ph type="title"/>
          </p:nvPr>
        </p:nvSpPr>
        <p:spPr/>
        <p:txBody>
          <a:bodyPr/>
          <a:lstStyle/>
          <a:p>
            <a:r>
              <a:rPr lang="en-GB" altLang="en-US" dirty="0"/>
              <a:t>How can radiation detect cracks?</a:t>
            </a:r>
          </a:p>
        </p:txBody>
      </p:sp>
      <p:pic>
        <p:nvPicPr>
          <p:cNvPr id="243716" name="Picture 4" descr="welding2">
            <a:extLst>
              <a:ext uri="{FF2B5EF4-FFF2-40B4-BE49-F238E27FC236}">
                <a16:creationId xmlns:a16="http://schemas.microsoft.com/office/drawing/2014/main" id="{4DC6243F-C345-43FA-8178-3A13760C8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3536950"/>
            <a:ext cx="41529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1052">
            <a:extLst>
              <a:ext uri="{FF2B5EF4-FFF2-40B4-BE49-F238E27FC236}">
                <a16:creationId xmlns:a16="http://schemas.microsoft.com/office/drawing/2014/main" id="{A8ADEC2C-9B1B-4532-846F-D7D95DCACDB3}"/>
              </a:ext>
            </a:extLst>
          </p:cNvPr>
          <p:cNvSpPr txBox="1">
            <a:spLocks noChangeArrowheads="1"/>
          </p:cNvSpPr>
          <p:nvPr/>
        </p:nvSpPr>
        <p:spPr bwMode="auto">
          <a:xfrm>
            <a:off x="360363" y="784225"/>
            <a:ext cx="823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Gamma rays can also be used to detect cracks after an object has been welded.</a:t>
            </a:r>
          </a:p>
        </p:txBody>
      </p:sp>
      <p:sp>
        <p:nvSpPr>
          <p:cNvPr id="187421" name="Text Box 53">
            <a:extLst>
              <a:ext uri="{FF2B5EF4-FFF2-40B4-BE49-F238E27FC236}">
                <a16:creationId xmlns:a16="http://schemas.microsoft.com/office/drawing/2014/main" id="{F8C30430-95C0-4CA7-BFA8-0781B2BB7870}"/>
              </a:ext>
            </a:extLst>
          </p:cNvPr>
          <p:cNvSpPr txBox="1">
            <a:spLocks noChangeArrowheads="1"/>
          </p:cNvSpPr>
          <p:nvPr/>
        </p:nvSpPr>
        <p:spPr bwMode="auto">
          <a:xfrm>
            <a:off x="360363" y="1719263"/>
            <a:ext cx="8032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286DA6"/>
                </a:solidFill>
              </a:rPr>
              <a:t>gamma source</a:t>
            </a:r>
            <a:r>
              <a:rPr lang="en-GB" altLang="en-US" dirty="0"/>
              <a:t> is placed on one side of the welded metal, and a </a:t>
            </a:r>
            <a:r>
              <a:rPr lang="en-GB" altLang="en-US" b="1" dirty="0">
                <a:solidFill>
                  <a:srgbClr val="286DA6"/>
                </a:solidFill>
              </a:rPr>
              <a:t>photographic film</a:t>
            </a:r>
            <a:r>
              <a:rPr lang="en-GB" altLang="en-US" dirty="0"/>
              <a:t> on the other side.</a:t>
            </a:r>
          </a:p>
        </p:txBody>
      </p:sp>
      <p:sp>
        <p:nvSpPr>
          <p:cNvPr id="52239" name="Text Box 1067">
            <a:extLst>
              <a:ext uri="{FF2B5EF4-FFF2-40B4-BE49-F238E27FC236}">
                <a16:creationId xmlns:a16="http://schemas.microsoft.com/office/drawing/2014/main" id="{3071BB28-2F1D-4643-ADC1-006578E88053}"/>
              </a:ext>
            </a:extLst>
          </p:cNvPr>
          <p:cNvSpPr txBox="1">
            <a:spLocks noChangeArrowheads="1"/>
          </p:cNvSpPr>
          <p:nvPr/>
        </p:nvSpPr>
        <p:spPr bwMode="auto">
          <a:xfrm>
            <a:off x="965200" y="2794000"/>
            <a:ext cx="1720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welded metal pipe</a:t>
            </a:r>
          </a:p>
        </p:txBody>
      </p:sp>
      <p:sp>
        <p:nvSpPr>
          <p:cNvPr id="52240" name="Line 1068">
            <a:extLst>
              <a:ext uri="{FF2B5EF4-FFF2-40B4-BE49-F238E27FC236}">
                <a16:creationId xmlns:a16="http://schemas.microsoft.com/office/drawing/2014/main" id="{84A6FC78-5D91-4A10-BC8E-033E7DE33199}"/>
              </a:ext>
            </a:extLst>
          </p:cNvPr>
          <p:cNvSpPr>
            <a:spLocks noChangeShapeType="1"/>
          </p:cNvSpPr>
          <p:nvPr/>
        </p:nvSpPr>
        <p:spPr bwMode="auto">
          <a:xfrm>
            <a:off x="2455863" y="3111500"/>
            <a:ext cx="946150" cy="56673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52237" name="Text Box 1069">
            <a:extLst>
              <a:ext uri="{FF2B5EF4-FFF2-40B4-BE49-F238E27FC236}">
                <a16:creationId xmlns:a16="http://schemas.microsoft.com/office/drawing/2014/main" id="{324568BA-7CEC-4D3D-9B07-E8D7FA2F0575}"/>
              </a:ext>
            </a:extLst>
          </p:cNvPr>
          <p:cNvSpPr txBox="1">
            <a:spLocks noChangeArrowheads="1"/>
          </p:cNvSpPr>
          <p:nvPr/>
        </p:nvSpPr>
        <p:spPr bwMode="auto">
          <a:xfrm>
            <a:off x="2444750" y="6169025"/>
            <a:ext cx="288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photographic film</a:t>
            </a:r>
          </a:p>
        </p:txBody>
      </p:sp>
      <p:sp>
        <p:nvSpPr>
          <p:cNvPr id="52238" name="Line 1070">
            <a:extLst>
              <a:ext uri="{FF2B5EF4-FFF2-40B4-BE49-F238E27FC236}">
                <a16:creationId xmlns:a16="http://schemas.microsoft.com/office/drawing/2014/main" id="{76D93182-BCEF-439D-8C97-03FD21E03B58}"/>
              </a:ext>
            </a:extLst>
          </p:cNvPr>
          <p:cNvSpPr>
            <a:spLocks noChangeShapeType="1"/>
          </p:cNvSpPr>
          <p:nvPr/>
        </p:nvSpPr>
        <p:spPr bwMode="auto">
          <a:xfrm flipV="1">
            <a:off x="4221163" y="5224463"/>
            <a:ext cx="638175" cy="9652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52235" name="Text Box 1071">
            <a:extLst>
              <a:ext uri="{FF2B5EF4-FFF2-40B4-BE49-F238E27FC236}">
                <a16:creationId xmlns:a16="http://schemas.microsoft.com/office/drawing/2014/main" id="{6F1EC0D0-256A-4B63-BBA2-87C2F2062584}"/>
              </a:ext>
            </a:extLst>
          </p:cNvPr>
          <p:cNvSpPr txBox="1">
            <a:spLocks noChangeArrowheads="1"/>
          </p:cNvSpPr>
          <p:nvPr/>
        </p:nvSpPr>
        <p:spPr bwMode="auto">
          <a:xfrm>
            <a:off x="3314700" y="2943225"/>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welding flaw</a:t>
            </a:r>
          </a:p>
        </p:txBody>
      </p:sp>
      <p:sp>
        <p:nvSpPr>
          <p:cNvPr id="52236" name="Line 1072">
            <a:extLst>
              <a:ext uri="{FF2B5EF4-FFF2-40B4-BE49-F238E27FC236}">
                <a16:creationId xmlns:a16="http://schemas.microsoft.com/office/drawing/2014/main" id="{CFA734A4-119A-432B-AB64-A93CED79940F}"/>
              </a:ext>
            </a:extLst>
          </p:cNvPr>
          <p:cNvSpPr>
            <a:spLocks noChangeShapeType="1"/>
          </p:cNvSpPr>
          <p:nvPr/>
        </p:nvSpPr>
        <p:spPr bwMode="auto">
          <a:xfrm flipH="1">
            <a:off x="4708525" y="3400425"/>
            <a:ext cx="185738" cy="136207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 name="Text Box 1053">
            <a:extLst>
              <a:ext uri="{FF2B5EF4-FFF2-40B4-BE49-F238E27FC236}">
                <a16:creationId xmlns:a16="http://schemas.microsoft.com/office/drawing/2014/main" id="{F9BE072B-D847-44A6-A588-F585FB35A06E}"/>
              </a:ext>
            </a:extLst>
          </p:cNvPr>
          <p:cNvSpPr txBox="1">
            <a:spLocks noChangeArrowheads="1"/>
          </p:cNvSpPr>
          <p:nvPr/>
        </p:nvSpPr>
        <p:spPr bwMode="auto">
          <a:xfrm>
            <a:off x="5773738" y="3038475"/>
            <a:ext cx="29273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solid metal blocks the gamma rays, but if there are any cracks, the rays can pass through and show up on the photographic film as dark patches.</a:t>
            </a:r>
          </a:p>
        </p:txBody>
      </p:sp>
      <p:pic>
        <p:nvPicPr>
          <p:cNvPr id="13" name="Picture 10">
            <a:hlinkClick r:id="" action="ppaction://hlinkshowjump?jump=nextslide"/>
            <a:extLst>
              <a:ext uri="{FF2B5EF4-FFF2-40B4-BE49-F238E27FC236}">
                <a16:creationId xmlns:a16="http://schemas.microsoft.com/office/drawing/2014/main" id="{36C36359-7F6C-486B-8DD9-3763AC7E0C5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2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43716"/>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22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4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223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2236"/>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522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3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21" grpId="0"/>
      <p:bldP spid="52239" grpId="0"/>
      <p:bldP spid="52237" grpId="0"/>
      <p:bldP spid="52235"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2141-20D5-4F1C-ABDC-6E54C07DA908}"/>
              </a:ext>
            </a:extLst>
          </p:cNvPr>
          <p:cNvSpPr>
            <a:spLocks noGrp="1"/>
          </p:cNvSpPr>
          <p:nvPr>
            <p:ph type="title"/>
          </p:nvPr>
        </p:nvSpPr>
        <p:spPr/>
        <p:txBody>
          <a:bodyPr/>
          <a:lstStyle/>
          <a:p>
            <a:r>
              <a:rPr lang="en-GB" dirty="0"/>
              <a:t>Researching uses of EM waves</a:t>
            </a:r>
          </a:p>
        </p:txBody>
      </p:sp>
      <p:sp>
        <p:nvSpPr>
          <p:cNvPr id="5" name="Text Box 5">
            <a:extLst>
              <a:ext uri="{FF2B5EF4-FFF2-40B4-BE49-F238E27FC236}">
                <a16:creationId xmlns:a16="http://schemas.microsoft.com/office/drawing/2014/main" id="{A268A8AB-A5EE-467B-8983-9D41961FAE7B}"/>
              </a:ext>
            </a:extLst>
          </p:cNvPr>
          <p:cNvSpPr txBox="1">
            <a:spLocks noChangeArrowheads="1"/>
          </p:cNvSpPr>
          <p:nvPr/>
        </p:nvSpPr>
        <p:spPr bwMode="auto">
          <a:xfrm>
            <a:off x="360363" y="782638"/>
            <a:ext cx="8172450" cy="1154162"/>
          </a:xfrm>
          <a:prstGeom prst="rect">
            <a:avLst/>
          </a:prstGeom>
          <a:solidFill>
            <a:srgbClr val="BEDAF0"/>
          </a:solidFill>
          <a:ln>
            <a:noFill/>
          </a:ln>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dirty="0"/>
              <a:t>Research a technological device that uses electromagnetic waves to transmit or capture information or energy. Make a presentation to communicate your findings to your class.</a:t>
            </a:r>
          </a:p>
        </p:txBody>
      </p:sp>
      <p:sp>
        <p:nvSpPr>
          <p:cNvPr id="6" name="Rectangle 13">
            <a:extLst>
              <a:ext uri="{FF2B5EF4-FFF2-40B4-BE49-F238E27FC236}">
                <a16:creationId xmlns:a16="http://schemas.microsoft.com/office/drawing/2014/main" id="{4069EE65-A7A7-4F9B-9A9C-F46D4C3BEE00}"/>
              </a:ext>
            </a:extLst>
          </p:cNvPr>
          <p:cNvSpPr>
            <a:spLocks noChangeArrowheads="1"/>
          </p:cNvSpPr>
          <p:nvPr/>
        </p:nvSpPr>
        <p:spPr bwMode="auto">
          <a:xfrm>
            <a:off x="360363" y="2221157"/>
            <a:ext cx="81724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Font typeface="Wingdings" panose="05000000000000000000" pitchFamily="2" charset="2"/>
              <a:buNone/>
            </a:pPr>
            <a:r>
              <a:rPr lang="en-GB" altLang="en-US" dirty="0"/>
              <a:t>Your presentation should answer the following questions:</a:t>
            </a:r>
          </a:p>
        </p:txBody>
      </p:sp>
      <p:sp>
        <p:nvSpPr>
          <p:cNvPr id="12" name="TextBox 43">
            <a:extLst>
              <a:ext uri="{FF2B5EF4-FFF2-40B4-BE49-F238E27FC236}">
                <a16:creationId xmlns:a16="http://schemas.microsoft.com/office/drawing/2014/main" id="{59D342D4-8986-45FB-833A-7C2F35E25F59}"/>
              </a:ext>
            </a:extLst>
          </p:cNvPr>
          <p:cNvSpPr txBox="1">
            <a:spLocks noChangeArrowheads="1"/>
          </p:cNvSpPr>
          <p:nvPr/>
        </p:nvSpPr>
        <p:spPr bwMode="auto">
          <a:xfrm>
            <a:off x="678109" y="2963109"/>
            <a:ext cx="46854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207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cs typeface="Arial" panose="020B0604020202020204" pitchFamily="34" charset="0"/>
              </a:rPr>
              <a:t>What type of electromagnetic wave does the device use?</a:t>
            </a:r>
          </a:p>
        </p:txBody>
      </p:sp>
      <p:sp>
        <p:nvSpPr>
          <p:cNvPr id="13" name="TextBox 42">
            <a:extLst>
              <a:ext uri="{FF2B5EF4-FFF2-40B4-BE49-F238E27FC236}">
                <a16:creationId xmlns:a16="http://schemas.microsoft.com/office/drawing/2014/main" id="{1D335EA4-AE90-498D-8ED9-A1D854971E16}"/>
              </a:ext>
            </a:extLst>
          </p:cNvPr>
          <p:cNvSpPr txBox="1">
            <a:spLocks noChangeArrowheads="1"/>
          </p:cNvSpPr>
          <p:nvPr/>
        </p:nvSpPr>
        <p:spPr bwMode="auto">
          <a:xfrm>
            <a:off x="678110" y="4120560"/>
            <a:ext cx="468541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207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cs typeface="Arial" panose="020B0604020202020204" pitchFamily="34" charset="0"/>
              </a:rPr>
              <a:t>How does the device work?</a:t>
            </a:r>
          </a:p>
        </p:txBody>
      </p:sp>
      <p:sp>
        <p:nvSpPr>
          <p:cNvPr id="14" name="TextBox 41">
            <a:extLst>
              <a:ext uri="{FF2B5EF4-FFF2-40B4-BE49-F238E27FC236}">
                <a16:creationId xmlns:a16="http://schemas.microsoft.com/office/drawing/2014/main" id="{52F58C52-F120-425D-91A5-A6573651B8E8}"/>
              </a:ext>
            </a:extLst>
          </p:cNvPr>
          <p:cNvSpPr txBox="1">
            <a:spLocks noChangeArrowheads="1"/>
          </p:cNvSpPr>
          <p:nvPr/>
        </p:nvSpPr>
        <p:spPr bwMode="auto">
          <a:xfrm>
            <a:off x="678109" y="4908976"/>
            <a:ext cx="39642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207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cs typeface="Arial" panose="020B0604020202020204" pitchFamily="34" charset="0"/>
              </a:rPr>
              <a:t>What wave </a:t>
            </a:r>
            <a:r>
              <a:rPr lang="en-GB" altLang="en-US" dirty="0" err="1">
                <a:cs typeface="Arial" panose="020B0604020202020204" pitchFamily="34" charset="0"/>
              </a:rPr>
              <a:t>behavior</a:t>
            </a:r>
            <a:r>
              <a:rPr lang="en-GB" altLang="en-US" dirty="0">
                <a:cs typeface="Arial" panose="020B0604020202020204" pitchFamily="34" charset="0"/>
              </a:rPr>
              <a:t> does the device use?</a:t>
            </a:r>
          </a:p>
        </p:txBody>
      </p:sp>
      <p:pic>
        <p:nvPicPr>
          <p:cNvPr id="16" name="Picture 15">
            <a:extLst>
              <a:ext uri="{FF2B5EF4-FFF2-40B4-BE49-F238E27FC236}">
                <a16:creationId xmlns:a16="http://schemas.microsoft.com/office/drawing/2014/main" id="{ED761B2B-41D0-44C3-940F-89EE24E1D0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59155" y="86520"/>
            <a:ext cx="442911" cy="516730"/>
          </a:xfrm>
          <a:prstGeom prst="rect">
            <a:avLst/>
          </a:prstGeom>
          <a:noFill/>
          <a:ln w="9525">
            <a:noFill/>
            <a:miter lim="800000"/>
            <a:headEnd/>
            <a:tailEnd/>
          </a:ln>
        </p:spPr>
      </p:pic>
      <p:pic>
        <p:nvPicPr>
          <p:cNvPr id="18" name="Picture 17">
            <a:extLst>
              <a:ext uri="{FF2B5EF4-FFF2-40B4-BE49-F238E27FC236}">
                <a16:creationId xmlns:a16="http://schemas.microsoft.com/office/drawing/2014/main" id="{E333C8B6-EC80-48F8-B09A-88EDCE6AB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585414"/>
            <a:ext cx="4445610" cy="2940676"/>
          </a:xfrm>
          <a:prstGeom prst="rect">
            <a:avLst/>
          </a:prstGeom>
        </p:spPr>
      </p:pic>
    </p:spTree>
    <p:extLst>
      <p:ext uri="{BB962C8B-B14F-4D97-AF65-F5344CB8AC3E}">
        <p14:creationId xmlns:p14="http://schemas.microsoft.com/office/powerpoint/2010/main" val="16378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8724EAA-C54D-4748-8AF6-E72C5A6F6247}"/>
              </a:ext>
            </a:extLst>
          </p:cNvPr>
          <p:cNvSpPr>
            <a:spLocks noGrp="1" noChangeArrowheads="1"/>
          </p:cNvSpPr>
          <p:nvPr>
            <p:ph type="title"/>
          </p:nvPr>
        </p:nvSpPr>
        <p:spPr/>
        <p:txBody>
          <a:bodyPr/>
          <a:lstStyle/>
          <a:p>
            <a:r>
              <a:rPr lang="en-GB" altLang="en-US" dirty="0"/>
              <a:t>How are radio waves produced?</a:t>
            </a:r>
          </a:p>
        </p:txBody>
      </p:sp>
      <p:sp>
        <p:nvSpPr>
          <p:cNvPr id="22531" name="Text Box 20">
            <a:extLst>
              <a:ext uri="{FF2B5EF4-FFF2-40B4-BE49-F238E27FC236}">
                <a16:creationId xmlns:a16="http://schemas.microsoft.com/office/drawing/2014/main" id="{227FD4A6-FFF3-4A2E-8EAD-766C01968DC2}"/>
              </a:ext>
            </a:extLst>
          </p:cNvPr>
          <p:cNvSpPr txBox="1">
            <a:spLocks noChangeArrowheads="1"/>
          </p:cNvSpPr>
          <p:nvPr/>
        </p:nvSpPr>
        <p:spPr bwMode="auto">
          <a:xfrm>
            <a:off x="360363" y="784225"/>
            <a:ext cx="39893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Radio waves are produced by passing an oscillating electric </a:t>
            </a:r>
            <a:r>
              <a:rPr lang="en-GB" altLang="en-US" b="1" dirty="0">
                <a:solidFill>
                  <a:srgbClr val="286DA6"/>
                </a:solidFill>
              </a:rPr>
              <a:t>current</a:t>
            </a:r>
            <a:r>
              <a:rPr lang="en-GB" altLang="en-US" dirty="0"/>
              <a:t> through a long wire called an </a:t>
            </a:r>
            <a:r>
              <a:rPr lang="en-GB" altLang="en-US" b="1" dirty="0">
                <a:solidFill>
                  <a:srgbClr val="286DA6"/>
                </a:solidFill>
              </a:rPr>
              <a:t>aerial</a:t>
            </a:r>
            <a:r>
              <a:rPr lang="en-GB" altLang="en-US" dirty="0"/>
              <a:t>. </a:t>
            </a:r>
          </a:p>
        </p:txBody>
      </p:sp>
      <p:sp>
        <p:nvSpPr>
          <p:cNvPr id="507928" name="Rectangle 24">
            <a:extLst>
              <a:ext uri="{FF2B5EF4-FFF2-40B4-BE49-F238E27FC236}">
                <a16:creationId xmlns:a16="http://schemas.microsoft.com/office/drawing/2014/main" id="{DF50456C-6B3D-42C0-825E-EAA571ED7221}"/>
              </a:ext>
            </a:extLst>
          </p:cNvPr>
          <p:cNvSpPr>
            <a:spLocks noChangeArrowheads="1"/>
          </p:cNvSpPr>
          <p:nvPr/>
        </p:nvSpPr>
        <p:spPr bwMode="auto">
          <a:xfrm>
            <a:off x="360363" y="2527300"/>
            <a:ext cx="419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286DA6"/>
                </a:solidFill>
              </a:rPr>
              <a:t>frequency</a:t>
            </a:r>
            <a:r>
              <a:rPr lang="en-GB" altLang="en-US" dirty="0"/>
              <a:t> of the radio wave produced is the same as the frequency of the oscillating current.</a:t>
            </a:r>
          </a:p>
        </p:txBody>
      </p:sp>
      <p:sp>
        <p:nvSpPr>
          <p:cNvPr id="507929" name="Rectangle 25">
            <a:extLst>
              <a:ext uri="{FF2B5EF4-FFF2-40B4-BE49-F238E27FC236}">
                <a16:creationId xmlns:a16="http://schemas.microsoft.com/office/drawing/2014/main" id="{6CB3B558-E521-4D31-BF3E-4853279EE298}"/>
              </a:ext>
            </a:extLst>
          </p:cNvPr>
          <p:cNvSpPr>
            <a:spLocks noChangeArrowheads="1"/>
          </p:cNvSpPr>
          <p:nvPr/>
        </p:nvSpPr>
        <p:spPr bwMode="auto">
          <a:xfrm>
            <a:off x="360363" y="4270375"/>
            <a:ext cx="73675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This allows radio waves of different wavelengths to be produced.</a:t>
            </a:r>
          </a:p>
        </p:txBody>
      </p:sp>
      <p:sp>
        <p:nvSpPr>
          <p:cNvPr id="507930" name="Rectangle 26">
            <a:extLst>
              <a:ext uri="{FF2B5EF4-FFF2-40B4-BE49-F238E27FC236}">
                <a16:creationId xmlns:a16="http://schemas.microsoft.com/office/drawing/2014/main" id="{6B07E053-E49E-485E-AA90-69660A6A1F64}"/>
              </a:ext>
            </a:extLst>
          </p:cNvPr>
          <p:cNvSpPr>
            <a:spLocks noChangeArrowheads="1"/>
          </p:cNvSpPr>
          <p:nvPr/>
        </p:nvSpPr>
        <p:spPr bwMode="auto">
          <a:xfrm>
            <a:off x="360363" y="5283200"/>
            <a:ext cx="7902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Radio waves of different wavelengths have slightly different properties and are used for different purposes.</a:t>
            </a:r>
          </a:p>
        </p:txBody>
      </p:sp>
      <p:pic>
        <p:nvPicPr>
          <p:cNvPr id="22536" name="Picture 10" descr="aerials_92845015_smaller">
            <a:extLst>
              <a:ext uri="{FF2B5EF4-FFF2-40B4-BE49-F238E27FC236}">
                <a16:creationId xmlns:a16="http://schemas.microsoft.com/office/drawing/2014/main" id="{202BC32A-6D7C-490C-8BC6-F5EEB9252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1079500"/>
            <a:ext cx="4292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hlinkClick r:id="" action="ppaction://hlinkshowjump?jump=nextslide"/>
            <a:extLst>
              <a:ext uri="{FF2B5EF4-FFF2-40B4-BE49-F238E27FC236}">
                <a16:creationId xmlns:a16="http://schemas.microsoft.com/office/drawing/2014/main" id="{4CB4E8B3-24A7-4E76-AAF9-E4ACA0E1C37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9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9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793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28" grpId="0"/>
      <p:bldP spid="507929" grpId="0"/>
      <p:bldP spid="5079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9" name="Picture 7" descr="PC1_gfx_reflection">
            <a:extLst>
              <a:ext uri="{FF2B5EF4-FFF2-40B4-BE49-F238E27FC236}">
                <a16:creationId xmlns:a16="http://schemas.microsoft.com/office/drawing/2014/main" id="{F4ED79C1-EE47-48DB-AD62-1174F5EA1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2987675"/>
            <a:ext cx="51657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79C25232-FDD3-4FC5-A315-F7F47431AF11}"/>
              </a:ext>
            </a:extLst>
          </p:cNvPr>
          <p:cNvSpPr>
            <a:spLocks noGrp="1" noChangeArrowheads="1"/>
          </p:cNvSpPr>
          <p:nvPr>
            <p:ph type="title"/>
          </p:nvPr>
        </p:nvSpPr>
        <p:spPr/>
        <p:txBody>
          <a:bodyPr/>
          <a:lstStyle/>
          <a:p>
            <a:r>
              <a:rPr lang="en-GB" altLang="en-US"/>
              <a:t>Transmission of radio waves? </a:t>
            </a:r>
          </a:p>
        </p:txBody>
      </p:sp>
      <p:sp>
        <p:nvSpPr>
          <p:cNvPr id="23556" name="Text Box 3">
            <a:extLst>
              <a:ext uri="{FF2B5EF4-FFF2-40B4-BE49-F238E27FC236}">
                <a16:creationId xmlns:a16="http://schemas.microsoft.com/office/drawing/2014/main" id="{9E862182-6746-4EC3-A219-EE89E5EF2EAA}"/>
              </a:ext>
            </a:extLst>
          </p:cNvPr>
          <p:cNvSpPr txBox="1">
            <a:spLocks noChangeArrowheads="1"/>
          </p:cNvSpPr>
          <p:nvPr/>
        </p:nvSpPr>
        <p:spPr bwMode="auto">
          <a:xfrm>
            <a:off x="360363" y="784225"/>
            <a:ext cx="8604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Radio waves are not absorbed strongly by walls. They </a:t>
            </a:r>
            <a:r>
              <a:rPr lang="en-GB" altLang="en-US" b="1" dirty="0">
                <a:solidFill>
                  <a:srgbClr val="286DA6"/>
                </a:solidFill>
              </a:rPr>
              <a:t>pass through</a:t>
            </a:r>
            <a:r>
              <a:rPr lang="en-GB" altLang="en-US" dirty="0">
                <a:solidFill>
                  <a:srgbClr val="010066"/>
                </a:solidFill>
              </a:rPr>
              <a:t> them easily, which is why radio (and television) signals can be received indoors. </a:t>
            </a:r>
          </a:p>
        </p:txBody>
      </p:sp>
      <p:sp>
        <p:nvSpPr>
          <p:cNvPr id="653317" name="Text Box 5">
            <a:extLst>
              <a:ext uri="{FF2B5EF4-FFF2-40B4-BE49-F238E27FC236}">
                <a16:creationId xmlns:a16="http://schemas.microsoft.com/office/drawing/2014/main" id="{F775F41F-ADBC-4D32-AA42-7B16E9ACA578}"/>
              </a:ext>
            </a:extLst>
          </p:cNvPr>
          <p:cNvSpPr txBox="1">
            <a:spLocks noChangeArrowheads="1"/>
          </p:cNvSpPr>
          <p:nvPr/>
        </p:nvSpPr>
        <p:spPr bwMode="auto">
          <a:xfrm>
            <a:off x="360363" y="3775075"/>
            <a:ext cx="2943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In some areas, the </a:t>
            </a:r>
            <a:r>
              <a:rPr lang="en-GB" altLang="en-US" b="1" dirty="0">
                <a:solidFill>
                  <a:srgbClr val="286DA6"/>
                </a:solidFill>
              </a:rPr>
              <a:t>reflection</a:t>
            </a:r>
            <a:r>
              <a:rPr lang="en-GB" altLang="en-US" dirty="0">
                <a:solidFill>
                  <a:srgbClr val="010066"/>
                </a:solidFill>
              </a:rPr>
              <a:t> of waves off other buildings or hills can actually lead to improved radio reception.</a:t>
            </a:r>
            <a:endParaRPr lang="en-GB" altLang="en-US" dirty="0"/>
          </a:p>
        </p:txBody>
      </p:sp>
      <p:sp>
        <p:nvSpPr>
          <p:cNvPr id="653320" name="Rectangle 8">
            <a:extLst>
              <a:ext uri="{FF2B5EF4-FFF2-40B4-BE49-F238E27FC236}">
                <a16:creationId xmlns:a16="http://schemas.microsoft.com/office/drawing/2014/main" id="{0126CA43-A987-4AB4-ABF1-B9B6151F99CF}"/>
              </a:ext>
            </a:extLst>
          </p:cNvPr>
          <p:cNvSpPr>
            <a:spLocks noChangeArrowheads="1"/>
          </p:cNvSpPr>
          <p:nvPr/>
        </p:nvSpPr>
        <p:spPr bwMode="auto">
          <a:xfrm>
            <a:off x="360363" y="2276475"/>
            <a:ext cx="7900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Tall objects, like buildings and hills, can prevent radio waves traveling directly from a transmitter, but this is not always a problem.</a:t>
            </a:r>
          </a:p>
        </p:txBody>
      </p:sp>
      <p:pic>
        <p:nvPicPr>
          <p:cNvPr id="8" name="Picture 10">
            <a:hlinkClick r:id="" action="ppaction://hlinkshowjump?jump=nextslide"/>
            <a:extLst>
              <a:ext uri="{FF2B5EF4-FFF2-40B4-BE49-F238E27FC236}">
                <a16:creationId xmlns:a16="http://schemas.microsoft.com/office/drawing/2014/main" id="{0402A4AB-314E-4BD6-B953-32960E49B1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33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331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65331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7" grpId="0"/>
      <p:bldP spid="6533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1F526A41-FDFA-43F6-875A-A52E8552695D}"/>
              </a:ext>
            </a:extLst>
          </p:cNvPr>
          <p:cNvSpPr>
            <a:spLocks noGrp="1" noChangeArrowheads="1"/>
          </p:cNvSpPr>
          <p:nvPr>
            <p:ph type="title"/>
          </p:nvPr>
        </p:nvSpPr>
        <p:spPr/>
        <p:txBody>
          <a:bodyPr/>
          <a:lstStyle/>
          <a:p>
            <a:r>
              <a:rPr lang="en-GB" altLang="en-US"/>
              <a:t>Using radio waves in communications</a:t>
            </a:r>
          </a:p>
        </p:txBody>
      </p:sp>
      <p:sp>
        <p:nvSpPr>
          <p:cNvPr id="24579" name="Rectangle 6">
            <a:extLst>
              <a:ext uri="{FF2B5EF4-FFF2-40B4-BE49-F238E27FC236}">
                <a16:creationId xmlns:a16="http://schemas.microsoft.com/office/drawing/2014/main" id="{733D6DD7-492C-49C5-94C5-3C783A8AEAF0}"/>
              </a:ext>
            </a:extLst>
          </p:cNvPr>
          <p:cNvSpPr>
            <a:spLocks noChangeArrowheads="1"/>
          </p:cNvSpPr>
          <p:nvPr/>
        </p:nvSpPr>
        <p:spPr bwMode="auto">
          <a:xfrm>
            <a:off x="360363" y="784225"/>
            <a:ext cx="8580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types of radio waves are used to transmit signals for radio, TV, mobile phones, Wi-Fi and satellite communications.</a:t>
            </a:r>
          </a:p>
        </p:txBody>
      </p:sp>
      <p:sp>
        <p:nvSpPr>
          <p:cNvPr id="553017" name="Text Box 57">
            <a:extLst>
              <a:ext uri="{FF2B5EF4-FFF2-40B4-BE49-F238E27FC236}">
                <a16:creationId xmlns:a16="http://schemas.microsoft.com/office/drawing/2014/main" id="{6682C360-3F99-4C90-9207-FAC85907985B}"/>
              </a:ext>
            </a:extLst>
          </p:cNvPr>
          <p:cNvSpPr txBox="1">
            <a:spLocks noChangeArrowheads="1"/>
          </p:cNvSpPr>
          <p:nvPr/>
        </p:nvSpPr>
        <p:spPr bwMode="auto">
          <a:xfrm>
            <a:off x="360363" y="1641475"/>
            <a:ext cx="3584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 </a:t>
            </a:r>
            <a:r>
              <a:rPr lang="en-GB" altLang="en-US" b="1" dirty="0">
                <a:solidFill>
                  <a:srgbClr val="286DA6"/>
                </a:solidFill>
              </a:rPr>
              <a:t>transmitter</a:t>
            </a:r>
            <a:r>
              <a:rPr lang="en-GB" altLang="en-US" dirty="0"/>
              <a:t>, sound waves are turned into oscillating current, which produces radio waves </a:t>
            </a:r>
            <a:br>
              <a:rPr lang="en-GB" altLang="en-US" dirty="0"/>
            </a:br>
            <a:r>
              <a:rPr lang="en-GB" altLang="en-US" dirty="0"/>
              <a:t>in an aerial. </a:t>
            </a:r>
          </a:p>
        </p:txBody>
      </p:sp>
      <p:pic>
        <p:nvPicPr>
          <p:cNvPr id="23565" name="Picture 71" descr="radio_transmitter">
            <a:extLst>
              <a:ext uri="{FF2B5EF4-FFF2-40B4-BE49-F238E27FC236}">
                <a16:creationId xmlns:a16="http://schemas.microsoft.com/office/drawing/2014/main" id="{AD711552-37E9-4C26-B974-9E3DF0E9F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3492500"/>
            <a:ext cx="50165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62">
            <a:extLst>
              <a:ext uri="{FF2B5EF4-FFF2-40B4-BE49-F238E27FC236}">
                <a16:creationId xmlns:a16="http://schemas.microsoft.com/office/drawing/2014/main" id="{DB5E53D6-436F-4D86-ACC6-B5F03FE6996F}"/>
              </a:ext>
            </a:extLst>
          </p:cNvPr>
          <p:cNvSpPr txBox="1">
            <a:spLocks noChangeArrowheads="1"/>
          </p:cNvSpPr>
          <p:nvPr/>
        </p:nvSpPr>
        <p:spPr bwMode="auto">
          <a:xfrm>
            <a:off x="2141538" y="5253038"/>
            <a:ext cx="1811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FFFF"/>
                </a:solidFill>
              </a:rPr>
              <a:t>transmitter</a:t>
            </a:r>
          </a:p>
        </p:txBody>
      </p:sp>
      <p:pic>
        <p:nvPicPr>
          <p:cNvPr id="23563" name="Picture 72" descr="radio_receiver">
            <a:extLst>
              <a:ext uri="{FF2B5EF4-FFF2-40B4-BE49-F238E27FC236}">
                <a16:creationId xmlns:a16="http://schemas.microsoft.com/office/drawing/2014/main" id="{6B7CC35C-521C-4B5F-AD6F-A0BEC4035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213" y="3892550"/>
            <a:ext cx="38893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63">
            <a:extLst>
              <a:ext uri="{FF2B5EF4-FFF2-40B4-BE49-F238E27FC236}">
                <a16:creationId xmlns:a16="http://schemas.microsoft.com/office/drawing/2014/main" id="{E726D4DC-2F90-403A-911E-E5F4670FE7F7}"/>
              </a:ext>
            </a:extLst>
          </p:cNvPr>
          <p:cNvSpPr txBox="1">
            <a:spLocks noChangeArrowheads="1"/>
          </p:cNvSpPr>
          <p:nvPr/>
        </p:nvSpPr>
        <p:spPr bwMode="auto">
          <a:xfrm>
            <a:off x="5264150" y="5253038"/>
            <a:ext cx="143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b="1">
                <a:solidFill>
                  <a:srgbClr val="FFFFFF"/>
                </a:solidFill>
              </a:rPr>
              <a:t>receiver</a:t>
            </a:r>
          </a:p>
        </p:txBody>
      </p:sp>
      <p:sp>
        <p:nvSpPr>
          <p:cNvPr id="553024" name="Text Box 64">
            <a:extLst>
              <a:ext uri="{FF2B5EF4-FFF2-40B4-BE49-F238E27FC236}">
                <a16:creationId xmlns:a16="http://schemas.microsoft.com/office/drawing/2014/main" id="{BF778E2E-BE40-4D05-BB30-8DDB8E0D7486}"/>
              </a:ext>
            </a:extLst>
          </p:cNvPr>
          <p:cNvSpPr txBox="1">
            <a:spLocks noChangeArrowheads="1"/>
          </p:cNvSpPr>
          <p:nvPr/>
        </p:nvSpPr>
        <p:spPr bwMode="auto">
          <a:xfrm>
            <a:off x="1409700" y="4165600"/>
            <a:ext cx="102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aerial</a:t>
            </a:r>
          </a:p>
        </p:txBody>
      </p:sp>
      <p:sp>
        <p:nvSpPr>
          <p:cNvPr id="553018" name="Text Box 58">
            <a:extLst>
              <a:ext uri="{FF2B5EF4-FFF2-40B4-BE49-F238E27FC236}">
                <a16:creationId xmlns:a16="http://schemas.microsoft.com/office/drawing/2014/main" id="{0CD9BBB4-3B30-4B77-A32D-7E02B4FB181B}"/>
              </a:ext>
            </a:extLst>
          </p:cNvPr>
          <p:cNvSpPr txBox="1">
            <a:spLocks noChangeArrowheads="1"/>
          </p:cNvSpPr>
          <p:nvPr/>
        </p:nvSpPr>
        <p:spPr bwMode="auto">
          <a:xfrm>
            <a:off x="4689475" y="1641475"/>
            <a:ext cx="42894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 </a:t>
            </a:r>
            <a:r>
              <a:rPr lang="en-GB" altLang="en-US" b="1" dirty="0">
                <a:solidFill>
                  <a:srgbClr val="286DA6"/>
                </a:solidFill>
              </a:rPr>
              <a:t>receiver</a:t>
            </a:r>
            <a:r>
              <a:rPr lang="en-GB" altLang="en-US" dirty="0"/>
              <a:t>, radio waves are picked up by another aerial, creating an oscillating current in the aerial, which is turned back into sound waves. </a:t>
            </a:r>
          </a:p>
        </p:txBody>
      </p:sp>
      <p:sp>
        <p:nvSpPr>
          <p:cNvPr id="553025" name="Text Box 65">
            <a:extLst>
              <a:ext uri="{FF2B5EF4-FFF2-40B4-BE49-F238E27FC236}">
                <a16:creationId xmlns:a16="http://schemas.microsoft.com/office/drawing/2014/main" id="{7B5B6C1A-0796-4021-BC0E-C48B57AD6D6E}"/>
              </a:ext>
            </a:extLst>
          </p:cNvPr>
          <p:cNvSpPr txBox="1">
            <a:spLocks noChangeArrowheads="1"/>
          </p:cNvSpPr>
          <p:nvPr/>
        </p:nvSpPr>
        <p:spPr bwMode="auto">
          <a:xfrm>
            <a:off x="3929063" y="4335463"/>
            <a:ext cx="1171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286DA6"/>
                </a:solidFill>
              </a:rPr>
              <a:t>radio waves</a:t>
            </a:r>
          </a:p>
        </p:txBody>
      </p:sp>
      <p:pic>
        <p:nvPicPr>
          <p:cNvPr id="13" name="Picture 10">
            <a:hlinkClick r:id="" action="ppaction://hlinkshowjump?jump=nextslide"/>
            <a:extLst>
              <a:ext uri="{FF2B5EF4-FFF2-40B4-BE49-F238E27FC236}">
                <a16:creationId xmlns:a16="http://schemas.microsoft.com/office/drawing/2014/main" id="{DCDDF057-5E17-43AC-BE6D-688563B864D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53024"/>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23565"/>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3566"/>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530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3018"/>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23563"/>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356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7" grpId="0"/>
      <p:bldP spid="23566" grpId="0"/>
      <p:bldP spid="23564" grpId="0"/>
      <p:bldP spid="553024" grpId="0"/>
      <p:bldP spid="553018" grpId="0"/>
      <p:bldP spid="5530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94" name="Picture 18" descr="sky_waves">
            <a:extLst>
              <a:ext uri="{FF2B5EF4-FFF2-40B4-BE49-F238E27FC236}">
                <a16:creationId xmlns:a16="http://schemas.microsoft.com/office/drawing/2014/main" id="{72E411C1-1264-4AF9-8C1B-FC88A2ADA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3141663"/>
            <a:ext cx="3246438"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8EF00DB7-FDAD-457E-8BAB-F87A03152E51}"/>
              </a:ext>
            </a:extLst>
          </p:cNvPr>
          <p:cNvSpPr>
            <a:spLocks noGrp="1" noChangeArrowheads="1"/>
          </p:cNvSpPr>
          <p:nvPr>
            <p:ph type="title"/>
          </p:nvPr>
        </p:nvSpPr>
        <p:spPr/>
        <p:txBody>
          <a:bodyPr/>
          <a:lstStyle/>
          <a:p>
            <a:r>
              <a:rPr lang="en-GB" altLang="en-US"/>
              <a:t>Why do some radio waves travel so far?</a:t>
            </a:r>
          </a:p>
        </p:txBody>
      </p:sp>
      <p:sp>
        <p:nvSpPr>
          <p:cNvPr id="485379" name="Text Box 3">
            <a:extLst>
              <a:ext uri="{FF2B5EF4-FFF2-40B4-BE49-F238E27FC236}">
                <a16:creationId xmlns:a16="http://schemas.microsoft.com/office/drawing/2014/main" id="{8F244E3B-CEE1-4F47-A1DC-7F56C54A5235}"/>
              </a:ext>
            </a:extLst>
          </p:cNvPr>
          <p:cNvSpPr txBox="1">
            <a:spLocks noChangeArrowheads="1"/>
          </p:cNvSpPr>
          <p:nvPr/>
        </p:nvSpPr>
        <p:spPr bwMode="auto">
          <a:xfrm>
            <a:off x="3797300" y="3873500"/>
            <a:ext cx="51228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Higher frequency radio waves </a:t>
            </a:r>
          </a:p>
          <a:p>
            <a:r>
              <a:rPr lang="en-GB" altLang="en-US">
                <a:solidFill>
                  <a:srgbClr val="010066"/>
                </a:solidFill>
              </a:rPr>
              <a:t>(3–30</a:t>
            </a:r>
            <a:r>
              <a:rPr lang="en-GB" altLang="en-US" sz="1000"/>
              <a:t> </a:t>
            </a:r>
            <a:r>
              <a:rPr lang="en-GB" altLang="en-US">
                <a:solidFill>
                  <a:srgbClr val="010066"/>
                </a:solidFill>
              </a:rPr>
              <a:t>MHz) are reflected off the ionosphere high in the atmosphere. This effect is similar to total internal reflection for light. These </a:t>
            </a:r>
            <a:r>
              <a:rPr lang="en-GB" altLang="en-US" b="1">
                <a:solidFill>
                  <a:srgbClr val="286DA6"/>
                </a:solidFill>
              </a:rPr>
              <a:t>sky waves</a:t>
            </a:r>
            <a:r>
              <a:rPr lang="en-GB" altLang="en-US">
                <a:solidFill>
                  <a:srgbClr val="010066"/>
                </a:solidFill>
              </a:rPr>
              <a:t> are used for international and amateur radio.</a:t>
            </a:r>
          </a:p>
        </p:txBody>
      </p:sp>
      <p:sp>
        <p:nvSpPr>
          <p:cNvPr id="25605" name="Text Box 4">
            <a:extLst>
              <a:ext uri="{FF2B5EF4-FFF2-40B4-BE49-F238E27FC236}">
                <a16:creationId xmlns:a16="http://schemas.microsoft.com/office/drawing/2014/main" id="{478197FF-7997-4147-99B4-203E15DE417F}"/>
              </a:ext>
            </a:extLst>
          </p:cNvPr>
          <p:cNvSpPr txBox="1">
            <a:spLocks noChangeArrowheads="1"/>
          </p:cNvSpPr>
          <p:nvPr/>
        </p:nvSpPr>
        <p:spPr bwMode="auto">
          <a:xfrm>
            <a:off x="360363" y="784225"/>
            <a:ext cx="49355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Low frequency (up to 3</a:t>
            </a:r>
            <a:r>
              <a:rPr lang="en-GB" altLang="en-US" sz="1000">
                <a:solidFill>
                  <a:srgbClr val="010066"/>
                </a:solidFill>
              </a:rPr>
              <a:t> </a:t>
            </a:r>
            <a:r>
              <a:rPr lang="en-GB" altLang="en-US">
                <a:solidFill>
                  <a:srgbClr val="010066"/>
                </a:solidFill>
              </a:rPr>
              <a:t>MHz) radio waves travel along the Earth’s surface and can travel hundreds of miles. These </a:t>
            </a:r>
            <a:r>
              <a:rPr lang="en-GB" altLang="en-US" b="1">
                <a:solidFill>
                  <a:srgbClr val="286DA6"/>
                </a:solidFill>
              </a:rPr>
              <a:t>ground waves</a:t>
            </a:r>
            <a:r>
              <a:rPr lang="en-GB" altLang="en-US">
                <a:solidFill>
                  <a:srgbClr val="010066"/>
                </a:solidFill>
              </a:rPr>
              <a:t> are used for local and national radio.</a:t>
            </a:r>
          </a:p>
        </p:txBody>
      </p:sp>
      <p:pic>
        <p:nvPicPr>
          <p:cNvPr id="25606" name="Picture 13" descr="ground_waves">
            <a:extLst>
              <a:ext uri="{FF2B5EF4-FFF2-40B4-BE49-F238E27FC236}">
                <a16:creationId xmlns:a16="http://schemas.microsoft.com/office/drawing/2014/main" id="{86D06305-4457-4F8D-AD1B-C0D765C71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988" y="819150"/>
            <a:ext cx="3252787"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14">
            <a:extLst>
              <a:ext uri="{FF2B5EF4-FFF2-40B4-BE49-F238E27FC236}">
                <a16:creationId xmlns:a16="http://schemas.microsoft.com/office/drawing/2014/main" id="{7805B193-EB08-458C-B5D7-B31CF11493B6}"/>
              </a:ext>
            </a:extLst>
          </p:cNvPr>
          <p:cNvSpPr txBox="1">
            <a:spLocks noChangeArrowheads="1"/>
          </p:cNvSpPr>
          <p:nvPr/>
        </p:nvSpPr>
        <p:spPr bwMode="auto">
          <a:xfrm>
            <a:off x="2103438" y="3222625"/>
            <a:ext cx="1697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FFFFFF"/>
                </a:solidFill>
              </a:rPr>
              <a:t>ionosphere</a:t>
            </a:r>
          </a:p>
        </p:txBody>
      </p:sp>
      <p:sp>
        <p:nvSpPr>
          <p:cNvPr id="25608" name="Line 17">
            <a:extLst>
              <a:ext uri="{FF2B5EF4-FFF2-40B4-BE49-F238E27FC236}">
                <a16:creationId xmlns:a16="http://schemas.microsoft.com/office/drawing/2014/main" id="{31A1197C-49DD-4493-B986-7F06CEF03F4E}"/>
              </a:ext>
            </a:extLst>
          </p:cNvPr>
          <p:cNvSpPr>
            <a:spLocks noChangeShapeType="1"/>
          </p:cNvSpPr>
          <p:nvPr/>
        </p:nvSpPr>
        <p:spPr bwMode="auto">
          <a:xfrm rot="-5400000" flipH="1" flipV="1">
            <a:off x="2755900" y="3543300"/>
            <a:ext cx="346075" cy="644525"/>
          </a:xfrm>
          <a:prstGeom prst="line">
            <a:avLst/>
          </a:prstGeom>
          <a:noFill/>
          <a:ln w="38100">
            <a:solidFill>
              <a:schemeClr val="bg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0" name="Picture 10">
            <a:hlinkClick r:id="" action="ppaction://hlinkshowjump?jump=nextslide"/>
            <a:extLst>
              <a:ext uri="{FF2B5EF4-FFF2-40B4-BE49-F238E27FC236}">
                <a16:creationId xmlns:a16="http://schemas.microsoft.com/office/drawing/2014/main" id="{3FC844FB-EED6-45FC-B10E-C2B9A59FEF7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8539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A5E81F7-7D9E-4459-9E52-9A43D51E04A9}"/>
              </a:ext>
            </a:extLst>
          </p:cNvPr>
          <p:cNvSpPr>
            <a:spLocks noGrp="1" noChangeArrowheads="1"/>
          </p:cNvSpPr>
          <p:nvPr>
            <p:ph type="title"/>
          </p:nvPr>
        </p:nvSpPr>
        <p:spPr/>
        <p:txBody>
          <a:bodyPr/>
          <a:lstStyle/>
          <a:p>
            <a:r>
              <a:rPr lang="en-GB" altLang="en-US"/>
              <a:t>What are microwaves?</a:t>
            </a:r>
          </a:p>
        </p:txBody>
      </p:sp>
      <p:sp>
        <p:nvSpPr>
          <p:cNvPr id="27651" name="Text Box 3">
            <a:extLst>
              <a:ext uri="{FF2B5EF4-FFF2-40B4-BE49-F238E27FC236}">
                <a16:creationId xmlns:a16="http://schemas.microsoft.com/office/drawing/2014/main" id="{97E9B1BB-E1C5-40A8-A2C6-5FE57945217B}"/>
              </a:ext>
            </a:extLst>
          </p:cNvPr>
          <p:cNvSpPr txBox="1">
            <a:spLocks noChangeArrowheads="1"/>
          </p:cNvSpPr>
          <p:nvPr/>
        </p:nvSpPr>
        <p:spPr bwMode="auto">
          <a:xfrm>
            <a:off x="360363" y="784225"/>
            <a:ext cx="7232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Every mobile phone conversation involves the transmission of </a:t>
            </a:r>
            <a:r>
              <a:rPr lang="en-GB" altLang="en-US" b="1">
                <a:solidFill>
                  <a:srgbClr val="286DA6"/>
                </a:solidFill>
              </a:rPr>
              <a:t>microwave </a:t>
            </a:r>
            <a:r>
              <a:rPr lang="en-GB" altLang="en-US"/>
              <a:t>signals. </a:t>
            </a:r>
          </a:p>
        </p:txBody>
      </p:sp>
      <p:sp>
        <p:nvSpPr>
          <p:cNvPr id="449540" name="Text Box 4">
            <a:extLst>
              <a:ext uri="{FF2B5EF4-FFF2-40B4-BE49-F238E27FC236}">
                <a16:creationId xmlns:a16="http://schemas.microsoft.com/office/drawing/2014/main" id="{B32F8DC5-47DE-48D5-B435-46D4C21A54C3}"/>
              </a:ext>
            </a:extLst>
          </p:cNvPr>
          <p:cNvSpPr txBox="1">
            <a:spLocks noChangeArrowheads="1"/>
          </p:cNvSpPr>
          <p:nvPr/>
        </p:nvSpPr>
        <p:spPr bwMode="auto">
          <a:xfrm>
            <a:off x="360363" y="4884738"/>
            <a:ext cx="858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wavelength of microwaves ranges from </a:t>
            </a:r>
            <a:r>
              <a:rPr lang="en-GB" altLang="en-US" b="1" dirty="0">
                <a:solidFill>
                  <a:srgbClr val="286DA6"/>
                </a:solidFill>
              </a:rPr>
              <a:t>30</a:t>
            </a:r>
            <a:r>
              <a:rPr lang="en-GB" altLang="en-US" sz="1000" b="1" dirty="0">
                <a:solidFill>
                  <a:srgbClr val="286DA6"/>
                </a:solidFill>
              </a:rPr>
              <a:t> </a:t>
            </a:r>
            <a:r>
              <a:rPr lang="en-GB" altLang="en-US" b="1" dirty="0">
                <a:solidFill>
                  <a:srgbClr val="286DA6"/>
                </a:solidFill>
              </a:rPr>
              <a:t>cm</a:t>
            </a:r>
            <a:r>
              <a:rPr lang="en-GB" altLang="en-US" dirty="0"/>
              <a:t> (the length of a standard ruler) to </a:t>
            </a:r>
            <a:r>
              <a:rPr lang="en-GB" altLang="en-US" b="1" dirty="0">
                <a:solidFill>
                  <a:srgbClr val="286DA6"/>
                </a:solidFill>
              </a:rPr>
              <a:t>1</a:t>
            </a:r>
            <a:r>
              <a:rPr lang="en-GB" altLang="en-US" sz="1000" b="1" dirty="0">
                <a:solidFill>
                  <a:srgbClr val="286DA6"/>
                </a:solidFill>
              </a:rPr>
              <a:t> </a:t>
            </a:r>
            <a:r>
              <a:rPr lang="en-GB" altLang="en-US" b="1" dirty="0">
                <a:solidFill>
                  <a:srgbClr val="286DA6"/>
                </a:solidFill>
              </a:rPr>
              <a:t>mm</a:t>
            </a:r>
            <a:r>
              <a:rPr lang="en-GB" altLang="en-US" dirty="0"/>
              <a:t> (about the size of a full stop).</a:t>
            </a:r>
          </a:p>
        </p:txBody>
      </p:sp>
      <p:sp>
        <p:nvSpPr>
          <p:cNvPr id="449541" name="Text Box 5">
            <a:extLst>
              <a:ext uri="{FF2B5EF4-FFF2-40B4-BE49-F238E27FC236}">
                <a16:creationId xmlns:a16="http://schemas.microsoft.com/office/drawing/2014/main" id="{79E1B583-90BC-4B6E-8675-68717DB0D71C}"/>
              </a:ext>
            </a:extLst>
          </p:cNvPr>
          <p:cNvSpPr txBox="1">
            <a:spLocks noChangeArrowheads="1"/>
          </p:cNvSpPr>
          <p:nvPr/>
        </p:nvSpPr>
        <p:spPr bwMode="auto">
          <a:xfrm>
            <a:off x="360363" y="5735638"/>
            <a:ext cx="80962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Microwaves have many uses. How many can you think of?</a:t>
            </a:r>
          </a:p>
        </p:txBody>
      </p:sp>
      <p:sp>
        <p:nvSpPr>
          <p:cNvPr id="449556" name="Rectangle 20">
            <a:extLst>
              <a:ext uri="{FF2B5EF4-FFF2-40B4-BE49-F238E27FC236}">
                <a16:creationId xmlns:a16="http://schemas.microsoft.com/office/drawing/2014/main" id="{657AFEBC-79E9-4374-B38D-97EF91BACBC5}"/>
              </a:ext>
            </a:extLst>
          </p:cNvPr>
          <p:cNvSpPr>
            <a:spLocks noChangeArrowheads="1"/>
          </p:cNvSpPr>
          <p:nvPr/>
        </p:nvSpPr>
        <p:spPr bwMode="auto">
          <a:xfrm>
            <a:off x="360363" y="1685925"/>
            <a:ext cx="732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Microwaves are a form of electromagnetic radiation, with shorter wavelengths than radio waves.</a:t>
            </a:r>
          </a:p>
        </p:txBody>
      </p:sp>
      <p:sp>
        <p:nvSpPr>
          <p:cNvPr id="25725" name="Rectangle 7">
            <a:extLst>
              <a:ext uri="{FF2B5EF4-FFF2-40B4-BE49-F238E27FC236}">
                <a16:creationId xmlns:a16="http://schemas.microsoft.com/office/drawing/2014/main" id="{FD16EBB9-E8A0-4A45-836B-9BB0F10E55D2}"/>
              </a:ext>
            </a:extLst>
          </p:cNvPr>
          <p:cNvSpPr>
            <a:spLocks noChangeArrowheads="1"/>
          </p:cNvSpPr>
          <p:nvPr/>
        </p:nvSpPr>
        <p:spPr bwMode="auto">
          <a:xfrm>
            <a:off x="161925" y="2660650"/>
            <a:ext cx="8896350" cy="2144713"/>
          </a:xfrm>
          <a:prstGeom prst="rect">
            <a:avLst/>
          </a:prstGeom>
          <a:solidFill>
            <a:srgbClr val="BF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6641" name="Picture 127" descr="Communicating_RW_ruler">
            <a:extLst>
              <a:ext uri="{FF2B5EF4-FFF2-40B4-BE49-F238E27FC236}">
                <a16:creationId xmlns:a16="http://schemas.microsoft.com/office/drawing/2014/main" id="{C692116F-7624-4990-919C-CEEF84675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446463"/>
            <a:ext cx="8896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12">
            <a:extLst>
              <a:ext uri="{FF2B5EF4-FFF2-40B4-BE49-F238E27FC236}">
                <a16:creationId xmlns:a16="http://schemas.microsoft.com/office/drawing/2014/main" id="{F9802AC9-B7D5-4E0C-A98D-D46005B1B3E6}"/>
              </a:ext>
            </a:extLst>
          </p:cNvPr>
          <p:cNvSpPr txBox="1">
            <a:spLocks noChangeArrowheads="1"/>
          </p:cNvSpPr>
          <p:nvPr/>
        </p:nvSpPr>
        <p:spPr bwMode="auto">
          <a:xfrm>
            <a:off x="688975" y="3965575"/>
            <a:ext cx="1265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1,000</a:t>
            </a:r>
            <a:r>
              <a:rPr lang="en-GB" altLang="en-US" sz="1000" b="1" dirty="0"/>
              <a:t> </a:t>
            </a:r>
            <a:r>
              <a:rPr lang="en-GB" altLang="en-US" b="1" dirty="0"/>
              <a:t>m</a:t>
            </a:r>
          </a:p>
        </p:txBody>
      </p:sp>
      <p:sp>
        <p:nvSpPr>
          <p:cNvPr id="26643" name="Text Box 13">
            <a:extLst>
              <a:ext uri="{FF2B5EF4-FFF2-40B4-BE49-F238E27FC236}">
                <a16:creationId xmlns:a16="http://schemas.microsoft.com/office/drawing/2014/main" id="{D72AA36B-7423-4B0B-A7C0-66664222B03D}"/>
              </a:ext>
            </a:extLst>
          </p:cNvPr>
          <p:cNvSpPr txBox="1">
            <a:spLocks noChangeArrowheads="1"/>
          </p:cNvSpPr>
          <p:nvPr/>
        </p:nvSpPr>
        <p:spPr bwMode="auto">
          <a:xfrm>
            <a:off x="5110163" y="3965575"/>
            <a:ext cx="93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1</a:t>
            </a:r>
            <a:r>
              <a:rPr lang="en-GB" altLang="en-US" sz="1000" b="1"/>
              <a:t> </a:t>
            </a:r>
            <a:r>
              <a:rPr lang="en-GB" altLang="en-US" b="1"/>
              <a:t>mm</a:t>
            </a:r>
          </a:p>
        </p:txBody>
      </p:sp>
      <p:sp>
        <p:nvSpPr>
          <p:cNvPr id="26644" name="Text Box 14">
            <a:extLst>
              <a:ext uri="{FF2B5EF4-FFF2-40B4-BE49-F238E27FC236}">
                <a16:creationId xmlns:a16="http://schemas.microsoft.com/office/drawing/2014/main" id="{490BF4A0-B661-40E8-ACEA-3B5F0156E096}"/>
              </a:ext>
            </a:extLst>
          </p:cNvPr>
          <p:cNvSpPr txBox="1">
            <a:spLocks noChangeArrowheads="1"/>
          </p:cNvSpPr>
          <p:nvPr/>
        </p:nvSpPr>
        <p:spPr bwMode="auto">
          <a:xfrm>
            <a:off x="2825750" y="3965575"/>
            <a:ext cx="115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1</a:t>
            </a:r>
            <a:r>
              <a:rPr lang="en-GB" altLang="en-US" sz="1000" b="1"/>
              <a:t> </a:t>
            </a:r>
            <a:r>
              <a:rPr lang="en-GB" altLang="en-US" b="1"/>
              <a:t>m</a:t>
            </a:r>
          </a:p>
        </p:txBody>
      </p:sp>
      <p:sp>
        <p:nvSpPr>
          <p:cNvPr id="26645" name="Text Box 15">
            <a:extLst>
              <a:ext uri="{FF2B5EF4-FFF2-40B4-BE49-F238E27FC236}">
                <a16:creationId xmlns:a16="http://schemas.microsoft.com/office/drawing/2014/main" id="{211269B4-FBDF-4301-B182-5AB103A2CA12}"/>
              </a:ext>
            </a:extLst>
          </p:cNvPr>
          <p:cNvSpPr txBox="1">
            <a:spLocks noChangeArrowheads="1"/>
          </p:cNvSpPr>
          <p:nvPr/>
        </p:nvSpPr>
        <p:spPr bwMode="auto">
          <a:xfrm>
            <a:off x="6938963" y="3965575"/>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0.001</a:t>
            </a:r>
            <a:r>
              <a:rPr lang="en-GB" altLang="en-US" sz="1000" b="1"/>
              <a:t> </a:t>
            </a:r>
            <a:r>
              <a:rPr lang="en-GB" altLang="en-US" b="1"/>
              <a:t>mm</a:t>
            </a:r>
          </a:p>
        </p:txBody>
      </p:sp>
      <p:sp>
        <p:nvSpPr>
          <p:cNvPr id="26646" name="Text Box 17">
            <a:extLst>
              <a:ext uri="{FF2B5EF4-FFF2-40B4-BE49-F238E27FC236}">
                <a16:creationId xmlns:a16="http://schemas.microsoft.com/office/drawing/2014/main" id="{BEB00D24-0B79-463B-8E10-6F7E12E35FD2}"/>
              </a:ext>
            </a:extLst>
          </p:cNvPr>
          <p:cNvSpPr txBox="1">
            <a:spLocks noChangeArrowheads="1"/>
          </p:cNvSpPr>
          <p:nvPr/>
        </p:nvSpPr>
        <p:spPr bwMode="auto">
          <a:xfrm>
            <a:off x="1768475" y="4349750"/>
            <a:ext cx="572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wavelength of electromagnetic waves</a:t>
            </a:r>
            <a:r>
              <a:rPr lang="en-GB" altLang="en-US" b="1">
                <a:solidFill>
                  <a:srgbClr val="9900CC"/>
                </a:solidFill>
              </a:rPr>
              <a:t> </a:t>
            </a:r>
          </a:p>
        </p:txBody>
      </p:sp>
      <p:sp>
        <p:nvSpPr>
          <p:cNvPr id="25733" name="Text Box 9">
            <a:extLst>
              <a:ext uri="{FF2B5EF4-FFF2-40B4-BE49-F238E27FC236}">
                <a16:creationId xmlns:a16="http://schemas.microsoft.com/office/drawing/2014/main" id="{CA5DA44A-C8AC-42E8-BAFD-06126019B36D}"/>
              </a:ext>
            </a:extLst>
          </p:cNvPr>
          <p:cNvSpPr txBox="1">
            <a:spLocks noChangeArrowheads="1"/>
          </p:cNvSpPr>
          <p:nvPr/>
        </p:nvSpPr>
        <p:spPr bwMode="auto">
          <a:xfrm>
            <a:off x="4465638" y="2684463"/>
            <a:ext cx="12715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0000"/>
              </a:lnSpc>
            </a:pPr>
            <a:r>
              <a:rPr lang="en-GB" altLang="en-US" sz="2800" b="1">
                <a:solidFill>
                  <a:srgbClr val="286DA6"/>
                </a:solidFill>
              </a:rPr>
              <a:t>micro-</a:t>
            </a:r>
          </a:p>
          <a:p>
            <a:pPr>
              <a:lnSpc>
                <a:spcPct val="80000"/>
              </a:lnSpc>
            </a:pPr>
            <a:r>
              <a:rPr lang="en-GB" altLang="en-US" sz="2800" b="1">
                <a:solidFill>
                  <a:srgbClr val="286DA6"/>
                </a:solidFill>
              </a:rPr>
              <a:t>waves</a:t>
            </a:r>
          </a:p>
        </p:txBody>
      </p:sp>
      <p:sp>
        <p:nvSpPr>
          <p:cNvPr id="25734" name="Text Box 10">
            <a:extLst>
              <a:ext uri="{FF2B5EF4-FFF2-40B4-BE49-F238E27FC236}">
                <a16:creationId xmlns:a16="http://schemas.microsoft.com/office/drawing/2014/main" id="{05C0AF22-EE93-4ACC-B6AE-F8D312620F13}"/>
              </a:ext>
            </a:extLst>
          </p:cNvPr>
          <p:cNvSpPr txBox="1">
            <a:spLocks noChangeArrowheads="1"/>
          </p:cNvSpPr>
          <p:nvPr/>
        </p:nvSpPr>
        <p:spPr bwMode="auto">
          <a:xfrm>
            <a:off x="1293813" y="2870200"/>
            <a:ext cx="222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radio waves</a:t>
            </a:r>
          </a:p>
        </p:txBody>
      </p:sp>
      <p:sp>
        <p:nvSpPr>
          <p:cNvPr id="25735" name="Text Box 11">
            <a:extLst>
              <a:ext uri="{FF2B5EF4-FFF2-40B4-BE49-F238E27FC236}">
                <a16:creationId xmlns:a16="http://schemas.microsoft.com/office/drawing/2014/main" id="{BED867CA-3A49-4958-A9A0-942A585A3926}"/>
              </a:ext>
            </a:extLst>
          </p:cNvPr>
          <p:cNvSpPr txBox="1">
            <a:spLocks noChangeArrowheads="1"/>
          </p:cNvSpPr>
          <p:nvPr/>
        </p:nvSpPr>
        <p:spPr bwMode="auto">
          <a:xfrm>
            <a:off x="5919788" y="2873375"/>
            <a:ext cx="1608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010066"/>
                </a:solidFill>
              </a:rPr>
              <a:t>infrared </a:t>
            </a:r>
          </a:p>
        </p:txBody>
      </p:sp>
      <p:sp>
        <p:nvSpPr>
          <p:cNvPr id="25736" name="Text Box 16">
            <a:extLst>
              <a:ext uri="{FF2B5EF4-FFF2-40B4-BE49-F238E27FC236}">
                <a16:creationId xmlns:a16="http://schemas.microsoft.com/office/drawing/2014/main" id="{F31FD569-3F80-405B-91EB-165CEA9C10EE}"/>
              </a:ext>
            </a:extLst>
          </p:cNvPr>
          <p:cNvSpPr txBox="1">
            <a:spLocks noChangeArrowheads="1"/>
          </p:cNvSpPr>
          <p:nvPr/>
        </p:nvSpPr>
        <p:spPr bwMode="auto">
          <a:xfrm>
            <a:off x="7816850" y="2678113"/>
            <a:ext cx="12128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0000"/>
              </a:lnSpc>
            </a:pPr>
            <a:r>
              <a:rPr lang="en-GB" altLang="en-US" sz="2800" b="1">
                <a:solidFill>
                  <a:srgbClr val="010066"/>
                </a:solidFill>
              </a:rPr>
              <a:t>ultra-</a:t>
            </a:r>
          </a:p>
          <a:p>
            <a:pPr>
              <a:lnSpc>
                <a:spcPct val="80000"/>
              </a:lnSpc>
            </a:pPr>
            <a:r>
              <a:rPr lang="en-GB" altLang="en-US" sz="2800" b="1">
                <a:solidFill>
                  <a:srgbClr val="010066"/>
                </a:solidFill>
              </a:rPr>
              <a:t>violet </a:t>
            </a:r>
          </a:p>
        </p:txBody>
      </p:sp>
      <p:pic>
        <p:nvPicPr>
          <p:cNvPr id="25738" name="Picture 138" descr="Communicating_RW_ruler_3">
            <a:extLst>
              <a:ext uri="{FF2B5EF4-FFF2-40B4-BE49-F238E27FC236}">
                <a16:creationId xmlns:a16="http://schemas.microsoft.com/office/drawing/2014/main" id="{31F7C986-572E-4687-B126-E2823129C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3446463"/>
            <a:ext cx="8896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125">
            <a:extLst>
              <a:ext uri="{FF2B5EF4-FFF2-40B4-BE49-F238E27FC236}">
                <a16:creationId xmlns:a16="http://schemas.microsoft.com/office/drawing/2014/main" id="{2F0B8F14-B03E-4D09-A7FE-D2F2D7F028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676888" y="790575"/>
            <a:ext cx="110542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a:hlinkClick r:id="" action="ppaction://hlinkshowjump?jump=nextslide"/>
            <a:extLst>
              <a:ext uri="{FF2B5EF4-FFF2-40B4-BE49-F238E27FC236}">
                <a16:creationId xmlns:a16="http://schemas.microsoft.com/office/drawing/2014/main" id="{CA8BCDFE-F7A8-4434-8EF1-BCDF745AD53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67E806EC-6B5F-4C43-BB3B-5342810F3C83}"/>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2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573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733"/>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5735"/>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57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9540"/>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0"/>
                                  </p:stCondLst>
                                  <p:childTnLst>
                                    <p:set>
                                      <p:cBhvr>
                                        <p:cTn id="41" dur="1" fill="hold">
                                          <p:stCondLst>
                                            <p:cond delay="0"/>
                                          </p:stCondLst>
                                        </p:cTn>
                                        <p:tgtEl>
                                          <p:spTgt spid="2573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49541"/>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p:bldP spid="449541" grpId="0"/>
      <p:bldP spid="449556" grpId="0"/>
      <p:bldP spid="25725" grpId="0" animBg="1"/>
      <p:bldP spid="26642" grpId="0"/>
      <p:bldP spid="26643" grpId="0"/>
      <p:bldP spid="26644" grpId="0"/>
      <p:bldP spid="26645" grpId="0"/>
      <p:bldP spid="26646" grpId="0"/>
      <p:bldP spid="25733" grpId="0"/>
      <p:bldP spid="25734" grpId="0"/>
      <p:bldP spid="25735" grpId="0"/>
      <p:bldP spid="257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5F50A60-64D6-4870-A8C9-F75B9CFD150C}"/>
              </a:ext>
            </a:extLst>
          </p:cNvPr>
          <p:cNvSpPr>
            <a:spLocks noGrp="1" noChangeArrowheads="1"/>
          </p:cNvSpPr>
          <p:nvPr>
            <p:ph type="title"/>
          </p:nvPr>
        </p:nvSpPr>
        <p:spPr/>
        <p:txBody>
          <a:bodyPr/>
          <a:lstStyle/>
          <a:p>
            <a:r>
              <a:rPr lang="en-GB" altLang="en-US"/>
              <a:t>How are microwaves produced?</a:t>
            </a:r>
          </a:p>
        </p:txBody>
      </p:sp>
      <p:sp>
        <p:nvSpPr>
          <p:cNvPr id="691204" name="Text Box 4">
            <a:extLst>
              <a:ext uri="{FF2B5EF4-FFF2-40B4-BE49-F238E27FC236}">
                <a16:creationId xmlns:a16="http://schemas.microsoft.com/office/drawing/2014/main" id="{D1AE2274-9B9A-4572-916A-9C002CD87104}"/>
              </a:ext>
            </a:extLst>
          </p:cNvPr>
          <p:cNvSpPr txBox="1">
            <a:spLocks noChangeArrowheads="1"/>
          </p:cNvSpPr>
          <p:nvPr/>
        </p:nvSpPr>
        <p:spPr bwMode="auto">
          <a:xfrm>
            <a:off x="360363" y="1792572"/>
            <a:ext cx="78295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Long-wavelength microwaves</a:t>
            </a:r>
            <a:r>
              <a:rPr lang="en-GB" altLang="en-US" dirty="0"/>
              <a:t> are produced by aerials in a similar way to other radio waves. These types of microwaves are used for communications.</a:t>
            </a:r>
          </a:p>
        </p:txBody>
      </p:sp>
      <p:sp>
        <p:nvSpPr>
          <p:cNvPr id="28676" name="Text Box 5">
            <a:extLst>
              <a:ext uri="{FF2B5EF4-FFF2-40B4-BE49-F238E27FC236}">
                <a16:creationId xmlns:a16="http://schemas.microsoft.com/office/drawing/2014/main" id="{EDA76AEA-1CAE-4BD1-81A2-5B8E2F035245}"/>
              </a:ext>
            </a:extLst>
          </p:cNvPr>
          <p:cNvSpPr txBox="1">
            <a:spLocks noChangeArrowheads="1"/>
          </p:cNvSpPr>
          <p:nvPr/>
        </p:nvSpPr>
        <p:spPr bwMode="auto">
          <a:xfrm>
            <a:off x="360363" y="784225"/>
            <a:ext cx="86026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Microwaves with different wavelengths have slightly different properties and uses. They are also produced in different ways.</a:t>
            </a:r>
          </a:p>
        </p:txBody>
      </p:sp>
      <p:sp>
        <p:nvSpPr>
          <p:cNvPr id="26633" name="Text Box 6">
            <a:extLst>
              <a:ext uri="{FF2B5EF4-FFF2-40B4-BE49-F238E27FC236}">
                <a16:creationId xmlns:a16="http://schemas.microsoft.com/office/drawing/2014/main" id="{2B0612FA-561E-4588-9A29-35AB4E387EA6}"/>
              </a:ext>
            </a:extLst>
          </p:cNvPr>
          <p:cNvSpPr txBox="1">
            <a:spLocks noChangeArrowheads="1"/>
          </p:cNvSpPr>
          <p:nvPr/>
        </p:nvSpPr>
        <p:spPr bwMode="auto">
          <a:xfrm>
            <a:off x="352425" y="3180331"/>
            <a:ext cx="7758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Short-wavelength microwaves</a:t>
            </a:r>
            <a:r>
              <a:rPr lang="en-GB" altLang="en-US" dirty="0"/>
              <a:t> are produced using a device called a magnetron. These types of microwaves are used by microwave ovens and radar equipment. </a:t>
            </a:r>
          </a:p>
        </p:txBody>
      </p:sp>
      <p:sp>
        <p:nvSpPr>
          <p:cNvPr id="28679" name="Rectangle 8">
            <a:extLst>
              <a:ext uri="{FF2B5EF4-FFF2-40B4-BE49-F238E27FC236}">
                <a16:creationId xmlns:a16="http://schemas.microsoft.com/office/drawing/2014/main" id="{0018E0BE-6E93-4F16-9151-7F7B905A7DBA}"/>
              </a:ext>
            </a:extLst>
          </p:cNvPr>
          <p:cNvSpPr>
            <a:spLocks noChangeArrowheads="1"/>
          </p:cNvSpPr>
          <p:nvPr/>
        </p:nvSpPr>
        <p:spPr bwMode="auto">
          <a:xfrm>
            <a:off x="352425" y="4566503"/>
            <a:ext cx="81803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antenna used to produce a wave must be at least ½ its wavelength. Therefore, microwaves have much smaller wavelengths, so they can use smaller antennae than radio waves, which have a much larger wavelength.</a:t>
            </a:r>
          </a:p>
        </p:txBody>
      </p:sp>
      <p:pic>
        <p:nvPicPr>
          <p:cNvPr id="9" name="Picture 10">
            <a:hlinkClick r:id="" action="ppaction://hlinkshowjump?jump=nextslide"/>
            <a:extLst>
              <a:ext uri="{FF2B5EF4-FFF2-40B4-BE49-F238E27FC236}">
                <a16:creationId xmlns:a16="http://schemas.microsoft.com/office/drawing/2014/main" id="{63307964-719A-4E25-B3B7-73AB8793F6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12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4" grpId="0"/>
      <p:bldP spid="26633" grpId="0"/>
      <p:bldP spid="2867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hMmmh5eB"/>
  <p:tag name="ARTICULATE_DESIGN_ID_9_DEFAULT DESIGN" val="5XdQT4H2"/>
  <p:tag name="ARTICULATE_DESIGN_ID_1_DEFAULT DESIGN" val="npzCDEDa"/>
  <p:tag name="ARTICULATE_DESIGN_ID_10_DEFAULT DESIGN" val="nOBQdC6x"/>
  <p:tag name="ARTICULATE_SLIDE_COUNT" val="39"/>
  <p:tag name="ARTICULATE_DESIGN_ID_3_DEFAULT DESIGN" val="Hb5cjDUy"/>
  <p:tag name="ARTICULATE_DESIGN_ID_2_DEFAULT DESIGN" val="qdExthhu"/>
  <p:tag name="ARTICULATE_DESIGN_ID_4_DEFAULT DESIGN" val="eoRYvcLB"/>
  <p:tag name="ARTICULATE_DESIGN_ID_5_DEFAULT DESIGN" val="PkSfjPw2"/>
  <p:tag name="ARTICULATE_DESIGN_ID_6_DEFAULT DESIGN" val="b756wcD2"/>
  <p:tag name="ARTICULATE_DESIGN_ID_7_DEFAULT DESIGN" val="xZii31Qi"/>
  <p:tag name="ARTICULATE_DESIGN_ID_8_DEFAULT DESIGN" val="JuydmvsI"/>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15526</TotalTime>
  <Words>2873</Words>
  <Application>Microsoft Office PowerPoint</Application>
  <PresentationFormat>On-screen Show (4:3)</PresentationFormat>
  <Paragraphs>309</Paragraphs>
  <Slides>37</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Times New Roman</vt:lpstr>
      <vt:lpstr>Wingdings</vt:lpstr>
      <vt:lpstr>Arial</vt:lpstr>
      <vt:lpstr>Wingdings 2</vt:lpstr>
      <vt:lpstr>1_Default Design</vt:lpstr>
      <vt:lpstr>10_Default Design</vt:lpstr>
      <vt:lpstr>Uses of Electromagnetic Waves</vt:lpstr>
      <vt:lpstr>Information</vt:lpstr>
      <vt:lpstr>What are radio waves?</vt:lpstr>
      <vt:lpstr>How are radio waves produced?</vt:lpstr>
      <vt:lpstr>Transmission of radio waves? </vt:lpstr>
      <vt:lpstr>Using radio waves in communications</vt:lpstr>
      <vt:lpstr>Why do some radio waves travel so far?</vt:lpstr>
      <vt:lpstr>What are microwaves?</vt:lpstr>
      <vt:lpstr>How are microwaves produced?</vt:lpstr>
      <vt:lpstr>Microwaves and satellite communications</vt:lpstr>
      <vt:lpstr>Heating with microwaves</vt:lpstr>
      <vt:lpstr>How does a microwave oven work?</vt:lpstr>
      <vt:lpstr>Other uses of microwaves</vt:lpstr>
      <vt:lpstr>What is infrared raditation?</vt:lpstr>
      <vt:lpstr>Infrared around the home</vt:lpstr>
      <vt:lpstr>How is infrared used for heating and cooking?</vt:lpstr>
      <vt:lpstr>How do infrared waves cook food?</vt:lpstr>
      <vt:lpstr>Infrared for communications</vt:lpstr>
      <vt:lpstr>How can infrared waves fight crime?</vt:lpstr>
      <vt:lpstr>Uses of infrared – activity </vt:lpstr>
      <vt:lpstr>What is visible light radiation?</vt:lpstr>
      <vt:lpstr>Uses of visible light?</vt:lpstr>
      <vt:lpstr>Optical fibers</vt:lpstr>
      <vt:lpstr>Solar cells</vt:lpstr>
      <vt:lpstr>How solar cells work</vt:lpstr>
      <vt:lpstr>What is ultraviolet (UV) radiation?</vt:lpstr>
      <vt:lpstr>What is UV radiation used for?</vt:lpstr>
      <vt:lpstr>How can UV radiation help prevent fraud?</vt:lpstr>
      <vt:lpstr>What are X-rays?</vt:lpstr>
      <vt:lpstr>How are X-rays produced?</vt:lpstr>
      <vt:lpstr>How can X-rays ‘look inside’ objects?</vt:lpstr>
      <vt:lpstr>What are X-rays used for?</vt:lpstr>
      <vt:lpstr>What are gamma rays?</vt:lpstr>
      <vt:lpstr>What are gamma rays used for?</vt:lpstr>
      <vt:lpstr>Using radiation to find leaks</vt:lpstr>
      <vt:lpstr>How can radiation detect cracks?</vt:lpstr>
      <vt:lpstr>Researching uses of EM waves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Uses of Electromagnetic Waves</dc:title>
  <dc:subject>Boardworks High School Physical Science</dc:subject>
  <dc:creator>Boardworks</dc:creator>
  <cp:lastModifiedBy>Tim Crilly</cp:lastModifiedBy>
  <cp:revision>626</cp:revision>
  <dcterms:created xsi:type="dcterms:W3CDTF">2003-10-06T13:07:42Z</dcterms:created>
  <dcterms:modified xsi:type="dcterms:W3CDTF">2019-01-31T15:32:07Z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8F205DBD-4600-4836-97B1-1F828EFB3712</vt:lpwstr>
  </property>
  <property fmtid="{D5CDD505-2E9C-101B-9397-08002B2CF9AE}" pid="3" name="ArticulatePath">
    <vt:lpwstr>Uses of Electromagnetic Waves</vt:lpwstr>
  </property>
</Properties>
</file>