
<file path=[Content_Types].xml><?xml version="1.0" encoding="utf-8"?>
<Types xmlns="http://schemas.openxmlformats.org/package/2006/content-types">
  <Default Extension="bin" ContentType="application/vnd.ms-office.activeX"/>
  <Default Extension="fntdata" ContentType="application/x-fontdata"/>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8.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9.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activeX/activeX1.xml" ContentType="application/vnd.ms-office.activeX+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ctiveX/activeX2.xml" ContentType="application/vnd.ms-office.activeX+xml"/>
  <Override PartName="/ppt/notesSlides/notesSlide7.xml" ContentType="application/vnd.openxmlformats-officedocument.presentationml.notesSlide+xml"/>
  <Override PartName="/ppt/notesSlides/notesSlide8.xml" ContentType="application/vnd.openxmlformats-officedocument.presentationml.notesSlide+xml"/>
  <Override PartName="/ppt/activeX/activeX3.xml" ContentType="application/vnd.ms-office.activeX+xml"/>
  <Override PartName="/ppt/notesSlides/notesSlide9.xml" ContentType="application/vnd.openxmlformats-officedocument.presentationml.notesSlide+xml"/>
  <Override PartName="/ppt/activeX/activeX4.xml" ContentType="application/vnd.ms-office.activeX+xml"/>
  <Override PartName="/ppt/notesSlides/notesSlide10.xml" ContentType="application/vnd.openxmlformats-officedocument.presentationml.notesSlide+xml"/>
  <Override PartName="/ppt/activeX/activeX5.xml" ContentType="application/vnd.ms-office.activeX+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activeX/activeX6.xml" ContentType="application/vnd.ms-office.activeX+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activeX/activeX7.xml" ContentType="application/vnd.ms-office.activeX+xml"/>
  <Override PartName="/ppt/notesSlides/notesSlide16.xml" ContentType="application/vnd.openxmlformats-officedocument.presentationml.notesSlide+xml"/>
  <Override PartName="/ppt/activeX/activeX8.xml" ContentType="application/vnd.ms-office.activeX+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5184" r:id="rId1"/>
    <p:sldMasterId id="2147485199" r:id="rId2"/>
  </p:sldMasterIdLst>
  <p:notesMasterIdLst>
    <p:notesMasterId r:id="rId20"/>
  </p:notesMasterIdLst>
  <p:handoutMasterIdLst>
    <p:handoutMasterId r:id="rId21"/>
  </p:handoutMasterIdLst>
  <p:sldIdLst>
    <p:sldId id="430" r:id="rId3"/>
    <p:sldId id="512" r:id="rId4"/>
    <p:sldId id="482" r:id="rId5"/>
    <p:sldId id="495" r:id="rId6"/>
    <p:sldId id="499" r:id="rId7"/>
    <p:sldId id="510" r:id="rId8"/>
    <p:sldId id="498" r:id="rId9"/>
    <p:sldId id="507" r:id="rId10"/>
    <p:sldId id="497" r:id="rId11"/>
    <p:sldId id="500" r:id="rId12"/>
    <p:sldId id="501" r:id="rId13"/>
    <p:sldId id="508" r:id="rId14"/>
    <p:sldId id="493" r:id="rId15"/>
    <p:sldId id="491" r:id="rId16"/>
    <p:sldId id="511" r:id="rId17"/>
    <p:sldId id="486" r:id="rId18"/>
    <p:sldId id="488" r:id="rId19"/>
  </p:sldIdLst>
  <p:sldSz cx="9144000" cy="6858000" type="screen4x3"/>
  <p:notesSz cx="6858000" cy="9296400"/>
  <p:embeddedFontLst>
    <p:embeddedFont>
      <p:font typeface="Wingdings 2" panose="05020102010507070707" pitchFamily="18" charset="2"/>
      <p:regular r:id="rId22"/>
    </p:embeddedFont>
  </p:embeddedFontLst>
  <p:defaultTextStyle>
    <a:defPPr>
      <a:defRPr lang="en-US"/>
    </a:defPPr>
    <a:lvl1pPr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5pPr>
    <a:lvl6pPr marL="2286000" algn="l" defTabSz="914400" rtl="0" eaLnBrk="1" latinLnBrk="0" hangingPunct="1">
      <a:defRPr sz="2400" kern="1200">
        <a:solidFill>
          <a:srgbClr val="000066"/>
        </a:solidFill>
        <a:latin typeface="Arial" panose="020B0604020202020204" pitchFamily="34" charset="0"/>
        <a:ea typeface="+mn-ea"/>
        <a:cs typeface="+mn-cs"/>
      </a:defRPr>
    </a:lvl6pPr>
    <a:lvl7pPr marL="2743200" algn="l" defTabSz="914400" rtl="0" eaLnBrk="1" latinLnBrk="0" hangingPunct="1">
      <a:defRPr sz="2400" kern="1200">
        <a:solidFill>
          <a:srgbClr val="000066"/>
        </a:solidFill>
        <a:latin typeface="Arial" panose="020B0604020202020204" pitchFamily="34" charset="0"/>
        <a:ea typeface="+mn-ea"/>
        <a:cs typeface="+mn-cs"/>
      </a:defRPr>
    </a:lvl7pPr>
    <a:lvl8pPr marL="3200400" algn="l" defTabSz="914400" rtl="0" eaLnBrk="1" latinLnBrk="0" hangingPunct="1">
      <a:defRPr sz="2400" kern="1200">
        <a:solidFill>
          <a:srgbClr val="000066"/>
        </a:solidFill>
        <a:latin typeface="Arial" panose="020B0604020202020204" pitchFamily="34" charset="0"/>
        <a:ea typeface="+mn-ea"/>
        <a:cs typeface="+mn-cs"/>
      </a:defRPr>
    </a:lvl8pPr>
    <a:lvl9pPr marL="3657600" algn="l" defTabSz="914400" rtl="0" eaLnBrk="1" latinLnBrk="0" hangingPunct="1">
      <a:defRPr sz="2400" kern="1200">
        <a:solidFill>
          <a:srgbClr val="000066"/>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97">
          <p15:clr>
            <a:srgbClr val="A4A3A4"/>
          </p15:clr>
        </p15:guide>
        <p15:guide id="2" orient="horz" pos="3876">
          <p15:clr>
            <a:srgbClr val="A4A3A4"/>
          </p15:clr>
        </p15:guide>
        <p15:guide id="3" pos="5375">
          <p15:clr>
            <a:srgbClr val="A4A3A4"/>
          </p15:clr>
        </p15:guide>
        <p15:guide id="4" pos="227">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6DA6"/>
    <a:srgbClr val="000066"/>
    <a:srgbClr val="FFE400"/>
    <a:srgbClr val="FFDA00"/>
    <a:srgbClr val="FFEE00"/>
    <a:srgbClr val="FFEE19"/>
    <a:srgbClr val="FFB100"/>
    <a:srgbClr val="FFE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917" autoAdjust="0"/>
    <p:restoredTop sz="83333" autoAdjust="0"/>
  </p:normalViewPr>
  <p:slideViewPr>
    <p:cSldViewPr snapToGrid="0">
      <p:cViewPr>
        <p:scale>
          <a:sx n="85" d="100"/>
          <a:sy n="85" d="100"/>
        </p:scale>
        <p:origin x="618" y="162"/>
      </p:cViewPr>
      <p:guideLst>
        <p:guide orient="horz" pos="497"/>
        <p:guide orient="horz" pos="3876"/>
        <p:guide pos="5375"/>
        <p:guide pos="227"/>
      </p:guideLst>
    </p:cSldViewPr>
  </p:slideViewPr>
  <p:outlineViewPr>
    <p:cViewPr>
      <p:scale>
        <a:sx n="33" d="100"/>
        <a:sy n="33" d="100"/>
      </p:scale>
      <p:origin x="0" y="0"/>
    </p:cViewPr>
  </p:outlineViewPr>
  <p:notesTextViewPr>
    <p:cViewPr>
      <p:scale>
        <a:sx n="150" d="100"/>
        <a:sy n="150" d="100"/>
      </p:scale>
      <p:origin x="0" y="0"/>
    </p:cViewPr>
  </p:notesTextViewPr>
  <p:sorterViewPr>
    <p:cViewPr varScale="1">
      <p:scale>
        <a:sx n="100" d="100"/>
        <a:sy n="100" d="100"/>
      </p:scale>
      <p:origin x="0" y="0"/>
    </p:cViewPr>
  </p:sorterViewPr>
  <p:notesViewPr>
    <p:cSldViewPr snapToGrid="0">
      <p:cViewPr varScale="1">
        <p:scale>
          <a:sx n="77" d="100"/>
          <a:sy n="77" d="100"/>
        </p:scale>
        <p:origin x="2064" y="108"/>
      </p:cViewPr>
      <p:guideLst>
        <p:guide orient="horz" pos="2928"/>
        <p:guide pos="216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1.fntdata"/></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activeX/activeX2.xml><?xml version="1.0" encoding="utf-8"?>
<ax:ocx xmlns:ax="http://schemas.microsoft.com/office/2006/activeX" xmlns:r="http://schemas.openxmlformats.org/officeDocument/2006/relationships" ax:classid="{D27CDB6E-AE6D-11CF-96B8-444553540000}" ax:persistence="persistStorage" r:id="rId1"/>
</file>

<file path=ppt/activeX/activeX3.xml><?xml version="1.0" encoding="utf-8"?>
<ax:ocx xmlns:ax="http://schemas.microsoft.com/office/2006/activeX" xmlns:r="http://schemas.openxmlformats.org/officeDocument/2006/relationships" ax:classid="{D27CDB6E-AE6D-11CF-96B8-444553540000}" ax:persistence="persistStorage" r:id="rId1"/>
</file>

<file path=ppt/activeX/activeX4.xml><?xml version="1.0" encoding="utf-8"?>
<ax:ocx xmlns:ax="http://schemas.microsoft.com/office/2006/activeX" xmlns:r="http://schemas.openxmlformats.org/officeDocument/2006/relationships" ax:classid="{D27CDB6E-AE6D-11CF-96B8-444553540000}" ax:persistence="persistStorage" r:id="rId1"/>
</file>

<file path=ppt/activeX/activeX5.xml><?xml version="1.0" encoding="utf-8"?>
<ax:ocx xmlns:ax="http://schemas.microsoft.com/office/2006/activeX" xmlns:r="http://schemas.openxmlformats.org/officeDocument/2006/relationships" ax:classid="{D27CDB6E-AE6D-11CF-96B8-444553540000}" ax:persistence="persistStorage" r:id="rId1"/>
</file>

<file path=ppt/activeX/activeX6.xml><?xml version="1.0" encoding="utf-8"?>
<ax:ocx xmlns:ax="http://schemas.microsoft.com/office/2006/activeX" xmlns:r="http://schemas.openxmlformats.org/officeDocument/2006/relationships" ax:classid="{D27CDB6E-AE6D-11CF-96B8-444553540000}" ax:persistence="persistStorage" r:id="rId1"/>
</file>

<file path=ppt/activeX/activeX7.xml><?xml version="1.0" encoding="utf-8"?>
<ax:ocx xmlns:ax="http://schemas.microsoft.com/office/2006/activeX" xmlns:r="http://schemas.openxmlformats.org/officeDocument/2006/relationships" ax:classid="{D27CDB6E-AE6D-11CF-96B8-444553540000}" ax:persistence="persistStorage" r:id="rId1"/>
</file>

<file path=ppt/activeX/activeX8.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957" name="Rectangle 5">
            <a:extLst>
              <a:ext uri="{FF2B5EF4-FFF2-40B4-BE49-F238E27FC236}">
                <a16:creationId xmlns:a16="http://schemas.microsoft.com/office/drawing/2014/main" id="{36633F90-F960-4E9D-982B-571B7597D79A}"/>
              </a:ext>
            </a:extLst>
          </p:cNvPr>
          <p:cNvSpPr>
            <a:spLocks noGrp="1" noChangeArrowheads="1"/>
          </p:cNvSpPr>
          <p:nvPr>
            <p:ph type="sldNum" sz="quarter" idx="3"/>
          </p:nvPr>
        </p:nvSpPr>
        <p:spPr bwMode="auto">
          <a:xfrm>
            <a:off x="3884613" y="8829966"/>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2D6843A1-4537-44F7-902C-E6642BEB2D3D}" type="slidenum">
              <a:rPr lang="en-GB" altLang="en-US"/>
              <a:pPr/>
              <a:t>‹#›</a:t>
            </a:fld>
            <a:endParaRPr lang="en-GB" altLang="en-US"/>
          </a:p>
        </p:txBody>
      </p:sp>
      <p:sp>
        <p:nvSpPr>
          <p:cNvPr id="5" name="Rectangle 7">
            <a:extLst>
              <a:ext uri="{FF2B5EF4-FFF2-40B4-BE49-F238E27FC236}">
                <a16:creationId xmlns:a16="http://schemas.microsoft.com/office/drawing/2014/main" id="{63AE480E-64C6-40E1-BD6E-208D5B222CD4}"/>
              </a:ext>
            </a:extLst>
          </p:cNvPr>
          <p:cNvSpPr>
            <a:spLocks noChangeArrowheads="1"/>
          </p:cNvSpPr>
          <p:nvPr/>
        </p:nvSpPr>
        <p:spPr bwMode="auto">
          <a:xfrm>
            <a:off x="1924050" y="8831580"/>
            <a:ext cx="2971800" cy="464820"/>
          </a:xfrm>
          <a:prstGeom prst="rect">
            <a:avLst/>
          </a:prstGeom>
          <a:noFill/>
          <a:ln w="9525">
            <a:noFill/>
            <a:miter lim="800000"/>
            <a:headEnd/>
            <a:tailEnd/>
          </a:ln>
        </p:spPr>
        <p:txBody>
          <a:bodyPr anchor="b"/>
          <a:lstStyle/>
          <a:p>
            <a:pPr algn="ctr"/>
            <a:r>
              <a:rPr lang="en-GB" sz="1200" b="1" dirty="0">
                <a:solidFill>
                  <a:schemeClr val="tx1"/>
                </a:solidFill>
              </a:rPr>
              <a:t>© Boardworks</a:t>
            </a:r>
          </a:p>
        </p:txBody>
      </p:sp>
      <p:sp>
        <p:nvSpPr>
          <p:cNvPr id="6" name="Rectangle 9">
            <a:extLst>
              <a:ext uri="{FF2B5EF4-FFF2-40B4-BE49-F238E27FC236}">
                <a16:creationId xmlns:a16="http://schemas.microsoft.com/office/drawing/2014/main" id="{F96CB86A-ABD9-4F71-ADA5-BF577C877949}"/>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anchor="b"/>
          <a:lstStyle/>
          <a:p>
            <a:pPr algn="ctr"/>
            <a:r>
              <a:rPr lang="en-GB" sz="1200" b="1" dirty="0">
                <a:solidFill>
                  <a:schemeClr val="tx1"/>
                </a:solidFill>
              </a:rPr>
              <a:t>Boardworks High School Physical Science</a:t>
            </a:r>
          </a:p>
        </p:txBody>
      </p:sp>
    </p:spTree>
    <p:extLst>
      <p:ext uri="{BB962C8B-B14F-4D97-AF65-F5344CB8AC3E}">
        <p14:creationId xmlns:p14="http://schemas.microsoft.com/office/powerpoint/2010/main" val="6268240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4">
            <a:extLst>
              <a:ext uri="{FF2B5EF4-FFF2-40B4-BE49-F238E27FC236}">
                <a16:creationId xmlns:a16="http://schemas.microsoft.com/office/drawing/2014/main" id="{6B7883C7-8325-4CC3-A77C-F228020080A0}"/>
              </a:ext>
            </a:extLst>
          </p:cNvPr>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D5D0DAA2-5930-4A63-9881-3C32AF8B0F1A}"/>
              </a:ext>
            </a:extLst>
          </p:cNvPr>
          <p:cNvSpPr>
            <a:spLocks noGrp="1" noChangeArrowheads="1"/>
          </p:cNvSpPr>
          <p:nvPr>
            <p:ph type="body" sz="quarter" idx="3"/>
          </p:nvPr>
        </p:nvSpPr>
        <p:spPr bwMode="auto">
          <a:xfrm>
            <a:off x="914401" y="4415790"/>
            <a:ext cx="502920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4103" name="Rectangle 7">
            <a:extLst>
              <a:ext uri="{FF2B5EF4-FFF2-40B4-BE49-F238E27FC236}">
                <a16:creationId xmlns:a16="http://schemas.microsoft.com/office/drawing/2014/main" id="{242572FE-513C-4952-827E-43BF6E92B7AD}"/>
              </a:ext>
            </a:extLst>
          </p:cNvPr>
          <p:cNvSpPr>
            <a:spLocks noGrp="1" noChangeArrowheads="1"/>
          </p:cNvSpPr>
          <p:nvPr>
            <p:ph type="sldNum" sz="quarter" idx="5"/>
          </p:nvPr>
        </p:nvSpPr>
        <p:spPr bwMode="auto">
          <a:xfrm>
            <a:off x="3886200" y="8831580"/>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C6753A1E-B6B3-4437-982A-D5BF9820354F}" type="slidenum">
              <a:rPr lang="en-US" altLang="en-US"/>
              <a:pPr/>
              <a:t>‹#›</a:t>
            </a:fld>
            <a:endParaRPr lang="en-US" altLang="en-US"/>
          </a:p>
        </p:txBody>
      </p:sp>
      <p:sp>
        <p:nvSpPr>
          <p:cNvPr id="7" name="Rectangle 9">
            <a:extLst>
              <a:ext uri="{FF2B5EF4-FFF2-40B4-BE49-F238E27FC236}">
                <a16:creationId xmlns:a16="http://schemas.microsoft.com/office/drawing/2014/main" id="{55F7F3A6-6BB5-41E5-AF98-8AB74B8DA7AF}"/>
              </a:ext>
            </a:extLst>
          </p:cNvPr>
          <p:cNvSpPr>
            <a:spLocks noChangeArrowheads="1"/>
          </p:cNvSpPr>
          <p:nvPr/>
        </p:nvSpPr>
        <p:spPr bwMode="auto">
          <a:xfrm>
            <a:off x="1924050" y="8831580"/>
            <a:ext cx="2971800" cy="464820"/>
          </a:xfrm>
          <a:prstGeom prst="rect">
            <a:avLst/>
          </a:prstGeom>
          <a:noFill/>
          <a:ln w="9525">
            <a:noFill/>
            <a:miter lim="800000"/>
            <a:headEnd/>
            <a:tailEnd/>
          </a:ln>
        </p:spPr>
        <p:txBody>
          <a:bodyPr anchor="b"/>
          <a:lstStyle/>
          <a:p>
            <a:pPr algn="ctr"/>
            <a:r>
              <a:rPr lang="en-GB" sz="1200" b="1" dirty="0">
                <a:solidFill>
                  <a:schemeClr val="tx1"/>
                </a:solidFill>
              </a:rPr>
              <a:t>© Boardworks</a:t>
            </a:r>
          </a:p>
        </p:txBody>
      </p:sp>
      <p:sp>
        <p:nvSpPr>
          <p:cNvPr id="8" name="Rectangle 9">
            <a:extLst>
              <a:ext uri="{FF2B5EF4-FFF2-40B4-BE49-F238E27FC236}">
                <a16:creationId xmlns:a16="http://schemas.microsoft.com/office/drawing/2014/main" id="{E31AD82C-2B44-415E-A26F-10C291F01EDA}"/>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anchor="b"/>
          <a:lstStyle/>
          <a:p>
            <a:pPr algn="ctr"/>
            <a:r>
              <a:rPr lang="en-GB" sz="1200" b="1" dirty="0">
                <a:solidFill>
                  <a:schemeClr val="tx1"/>
                </a:solidFill>
              </a:rPr>
              <a:t>Boardworks High School Physical Science</a:t>
            </a:r>
          </a:p>
        </p:txBody>
      </p:sp>
    </p:spTree>
    <p:extLst>
      <p:ext uri="{BB962C8B-B14F-4D97-AF65-F5344CB8AC3E}">
        <p14:creationId xmlns:p14="http://schemas.microsoft.com/office/powerpoint/2010/main" val="2537335381"/>
      </p:ext>
    </p:extLst>
  </p:cSld>
  <p:clrMap bg1="lt1" tx1="dk1" bg2="lt2" tx2="dk2" accent1="accent1" accent2="accent2" accent3="accent3" accent4="accent4" accent5="accent5" accent6="accent6" hlink="hlink" folHlink="folHlink"/>
  <p:hf hdr="0" ftr="0" dt="0"/>
  <p:notesStyle>
    <a:lvl1pPr algn="l" rtl="0" eaLnBrk="0" fontAlgn="base" hangingPunct="0">
      <a:spcBef>
        <a:spcPts val="432"/>
      </a:spcBef>
      <a:spcAft>
        <a:spcPct val="0"/>
      </a:spcAft>
      <a:defRPr sz="1200" kern="1200">
        <a:solidFill>
          <a:schemeClr val="tx1"/>
        </a:solidFill>
        <a:latin typeface="Arial" charset="0"/>
        <a:ea typeface="+mn-ea"/>
        <a:cs typeface="+mn-cs"/>
      </a:defRPr>
    </a:lvl1pPr>
    <a:lvl2pPr marL="457200" algn="l" rtl="0" eaLnBrk="0" fontAlgn="base" hangingPunct="0">
      <a:spcBef>
        <a:spcPts val="432"/>
      </a:spcBef>
      <a:spcAft>
        <a:spcPct val="0"/>
      </a:spcAft>
      <a:defRPr sz="1200" kern="1200">
        <a:solidFill>
          <a:schemeClr val="tx1"/>
        </a:solidFill>
        <a:latin typeface="Arial" charset="0"/>
        <a:ea typeface="+mn-ea"/>
        <a:cs typeface="+mn-cs"/>
      </a:defRPr>
    </a:lvl2pPr>
    <a:lvl3pPr marL="914400" algn="l" rtl="0" eaLnBrk="0" fontAlgn="base" hangingPunct="0">
      <a:spcBef>
        <a:spcPts val="432"/>
      </a:spcBef>
      <a:spcAft>
        <a:spcPct val="0"/>
      </a:spcAft>
      <a:defRPr sz="1200" kern="1200">
        <a:solidFill>
          <a:schemeClr val="tx1"/>
        </a:solidFill>
        <a:latin typeface="Arial" charset="0"/>
        <a:ea typeface="+mn-ea"/>
        <a:cs typeface="+mn-cs"/>
      </a:defRPr>
    </a:lvl3pPr>
    <a:lvl4pPr marL="1371600" algn="l" rtl="0" eaLnBrk="0" fontAlgn="base" hangingPunct="0">
      <a:spcBef>
        <a:spcPts val="432"/>
      </a:spcBef>
      <a:spcAft>
        <a:spcPct val="0"/>
      </a:spcAft>
      <a:defRPr sz="1200" kern="1200">
        <a:solidFill>
          <a:schemeClr val="tx1"/>
        </a:solidFill>
        <a:latin typeface="Arial" charset="0"/>
        <a:ea typeface="+mn-ea"/>
        <a:cs typeface="+mn-cs"/>
      </a:defRPr>
    </a:lvl4pPr>
    <a:lvl5pPr marL="1828800" algn="l" rtl="0" eaLnBrk="0" fontAlgn="base" hangingPunct="0">
      <a:spcBef>
        <a:spcPts val="432"/>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a:extLst>
              <a:ext uri="{FF2B5EF4-FFF2-40B4-BE49-F238E27FC236}">
                <a16:creationId xmlns:a16="http://schemas.microsoft.com/office/drawing/2014/main" id="{265878DF-BAB3-44C2-AFD6-3D83C98F0A06}"/>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FF657AE4-3E5E-465C-90FB-6E479687DE4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CF330802-F8B9-4741-ABB8-1BE391B2878E}"/>
              </a:ext>
            </a:extLst>
          </p:cNvPr>
          <p:cNvSpPr>
            <a:spLocks noGrp="1"/>
          </p:cNvSpPr>
          <p:nvPr>
            <p:ph type="sldNum" sz="quarter" idx="10"/>
          </p:nvPr>
        </p:nvSpPr>
        <p:spPr/>
        <p:txBody>
          <a:bodyPr/>
          <a:lstStyle/>
          <a:p>
            <a:fld id="{C6753A1E-B6B3-4437-982A-D5BF9820354F}" type="slidenum">
              <a:rPr lang="en-US" altLang="en-US" smtClean="0"/>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CD0C8245-9469-4223-B014-0C1EB554E264}"/>
              </a:ext>
            </a:extLst>
          </p:cNvPr>
          <p:cNvSpPr>
            <a:spLocks noGrp="1" noRot="1" noChangeAspect="1" noTextEdit="1"/>
          </p:cNvSpPr>
          <p:nvPr>
            <p:ph type="sldImg"/>
          </p:nvPr>
        </p:nvSpPr>
        <p:spPr>
          <a:ln/>
        </p:spPr>
      </p:sp>
      <p:sp>
        <p:nvSpPr>
          <p:cNvPr id="43011" name="Notes Placeholder 2">
            <a:extLst>
              <a:ext uri="{FF2B5EF4-FFF2-40B4-BE49-F238E27FC236}">
                <a16:creationId xmlns:a16="http://schemas.microsoft.com/office/drawing/2014/main" id="{F4A5F818-4F58-4A27-978E-D8EFFC16D60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8E6F1F76-267E-4816-830E-A4B3D1853851}"/>
              </a:ext>
            </a:extLst>
          </p:cNvPr>
          <p:cNvSpPr>
            <a:spLocks noGrp="1"/>
          </p:cNvSpPr>
          <p:nvPr>
            <p:ph type="sldNum" sz="quarter" idx="10"/>
          </p:nvPr>
        </p:nvSpPr>
        <p:spPr/>
        <p:txBody>
          <a:bodyPr/>
          <a:lstStyle/>
          <a:p>
            <a:fld id="{C6753A1E-B6B3-4437-982A-D5BF9820354F}" type="slidenum">
              <a:rPr lang="en-US" altLang="en-US" smtClean="0"/>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D869B653-5045-48CD-AC8E-C2BF2393F1D0}"/>
              </a:ext>
            </a:extLst>
          </p:cNvPr>
          <p:cNvSpPr>
            <a:spLocks noGrp="1" noRot="1" noChangeAspect="1" noTextEdit="1"/>
          </p:cNvSpPr>
          <p:nvPr>
            <p:ph type="sldImg"/>
          </p:nvPr>
        </p:nvSpPr>
        <p:spPr>
          <a:ln/>
        </p:spPr>
      </p:sp>
      <p:sp>
        <p:nvSpPr>
          <p:cNvPr id="44035" name="Notes Placeholder 2">
            <a:extLst>
              <a:ext uri="{FF2B5EF4-FFF2-40B4-BE49-F238E27FC236}">
                <a16:creationId xmlns:a16="http://schemas.microsoft.com/office/drawing/2014/main" id="{347C41C3-1FE8-453E-9D9B-2C510CD0418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1" fontAlgn="base" latinLnBrk="0" hangingPunct="1">
              <a:lnSpc>
                <a:spcPct val="100000"/>
              </a:lnSpc>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Constructing Explanations and Designing Solutions:</a:t>
            </a:r>
            <a:r>
              <a:rPr lang="en-GB" sz="1200" kern="1200" dirty="0">
                <a:solidFill>
                  <a:schemeClr val="tx1"/>
                </a:solidFill>
                <a:effectLst/>
                <a:latin typeface="Arial" charset="0"/>
                <a:ea typeface="+mn-ea"/>
                <a:cs typeface="+mn-cs"/>
              </a:rPr>
              <a:t> Apply scientific ideas, principles, and/or evidence to provide an explanation of phenomena and solve design problems, taking into account possible unanticipated effects.</a:t>
            </a:r>
            <a:endParaRPr lang="en-GB" dirty="0">
              <a:effectLst/>
            </a:endParaRPr>
          </a:p>
        </p:txBody>
      </p:sp>
      <p:sp>
        <p:nvSpPr>
          <p:cNvPr id="2" name="Slide Number Placeholder 1">
            <a:extLst>
              <a:ext uri="{FF2B5EF4-FFF2-40B4-BE49-F238E27FC236}">
                <a16:creationId xmlns:a16="http://schemas.microsoft.com/office/drawing/2014/main" id="{98CAD06E-9F33-4B96-8470-5F10EE3262CC}"/>
              </a:ext>
            </a:extLst>
          </p:cNvPr>
          <p:cNvSpPr>
            <a:spLocks noGrp="1"/>
          </p:cNvSpPr>
          <p:nvPr>
            <p:ph type="sldNum" sz="quarter" idx="10"/>
          </p:nvPr>
        </p:nvSpPr>
        <p:spPr/>
        <p:txBody>
          <a:bodyPr/>
          <a:lstStyle/>
          <a:p>
            <a:fld id="{C6753A1E-B6B3-4437-982A-D5BF9820354F}" type="slidenum">
              <a:rPr lang="en-US" altLang="en-US" smtClean="0"/>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a:extLst>
              <a:ext uri="{FF2B5EF4-FFF2-40B4-BE49-F238E27FC236}">
                <a16:creationId xmlns:a16="http://schemas.microsoft.com/office/drawing/2014/main" id="{6BAB5E74-D190-4328-9FF4-5B69CCA05648}"/>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B21407E2-1EA3-4FD7-AB25-42541EE6FFE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59C441CD-B01B-489C-AA6A-1A9B8FE90069}"/>
              </a:ext>
            </a:extLst>
          </p:cNvPr>
          <p:cNvSpPr>
            <a:spLocks noGrp="1"/>
          </p:cNvSpPr>
          <p:nvPr>
            <p:ph type="sldNum" sz="quarter" idx="10"/>
          </p:nvPr>
        </p:nvSpPr>
        <p:spPr/>
        <p:txBody>
          <a:bodyPr/>
          <a:lstStyle/>
          <a:p>
            <a:fld id="{C6753A1E-B6B3-4437-982A-D5BF9820354F}" type="slidenum">
              <a:rPr lang="en-US" altLang="en-US" smtClean="0"/>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C05E710F-DAD7-4898-B3D1-7870E650E40B}"/>
              </a:ext>
            </a:extLst>
          </p:cNvPr>
          <p:cNvSpPr>
            <a:spLocks noGrp="1" noRot="1" noChangeAspect="1" noTextEdit="1"/>
          </p:cNvSpPr>
          <p:nvPr>
            <p:ph type="sldImg"/>
          </p:nvPr>
        </p:nvSpPr>
        <p:spPr>
          <a:ln/>
        </p:spPr>
      </p:sp>
      <p:sp>
        <p:nvSpPr>
          <p:cNvPr id="47107" name="Notes Placeholder 2">
            <a:extLst>
              <a:ext uri="{FF2B5EF4-FFF2-40B4-BE49-F238E27FC236}">
                <a16:creationId xmlns:a16="http://schemas.microsoft.com/office/drawing/2014/main" id="{C7EC43E0-56BC-49E1-8543-A045D2C16BF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432"/>
              </a:spcBef>
            </a:pPr>
            <a:r>
              <a:rPr lang="en-GB" altLang="en-US" b="1" dirty="0">
                <a:latin typeface="Arial" panose="020B0604020202020204" pitchFamily="34" charset="0"/>
              </a:rPr>
              <a:t>Teacher notes</a:t>
            </a:r>
          </a:p>
          <a:p>
            <a:pPr>
              <a:spcBef>
                <a:spcPts val="432"/>
              </a:spcBef>
            </a:pPr>
            <a:r>
              <a:rPr lang="en-GB" altLang="en-US" dirty="0">
                <a:latin typeface="Arial" panose="020B0604020202020204" pitchFamily="34" charset="0"/>
              </a:rPr>
              <a:t>For more information about refraction, please refer to the </a:t>
            </a:r>
            <a:r>
              <a:rPr lang="en-GB" altLang="en-US" i="1" dirty="0">
                <a:latin typeface="Arial" panose="020B0604020202020204" pitchFamily="34" charset="0"/>
              </a:rPr>
              <a:t>Reflection and Refraction of Waves </a:t>
            </a:r>
            <a:r>
              <a:rPr lang="en-GB" altLang="en-US" dirty="0">
                <a:latin typeface="Arial" panose="020B0604020202020204" pitchFamily="34" charset="0"/>
              </a:rPr>
              <a:t>presentation.</a:t>
            </a:r>
          </a:p>
        </p:txBody>
      </p:sp>
      <p:sp>
        <p:nvSpPr>
          <p:cNvPr id="2" name="Slide Number Placeholder 1">
            <a:extLst>
              <a:ext uri="{FF2B5EF4-FFF2-40B4-BE49-F238E27FC236}">
                <a16:creationId xmlns:a16="http://schemas.microsoft.com/office/drawing/2014/main" id="{426B7913-A5CB-4E8E-A21D-AA2EDE4C855A}"/>
              </a:ext>
            </a:extLst>
          </p:cNvPr>
          <p:cNvSpPr>
            <a:spLocks noGrp="1"/>
          </p:cNvSpPr>
          <p:nvPr>
            <p:ph type="sldNum" sz="quarter" idx="10"/>
          </p:nvPr>
        </p:nvSpPr>
        <p:spPr/>
        <p:txBody>
          <a:bodyPr/>
          <a:lstStyle/>
          <a:p>
            <a:fld id="{C6753A1E-B6B3-4437-982A-D5BF9820354F}" type="slidenum">
              <a:rPr lang="en-US" altLang="en-US" smtClean="0"/>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B8D381C7-AFD0-40E1-AAF0-C4D10B632484}"/>
              </a:ext>
            </a:extLst>
          </p:cNvPr>
          <p:cNvSpPr>
            <a:spLocks noGrp="1" noRot="1" noChangeAspect="1" noTextEdit="1"/>
          </p:cNvSpPr>
          <p:nvPr>
            <p:ph type="sldImg"/>
          </p:nvPr>
        </p:nvSpPr>
        <p:spPr>
          <a:ln/>
        </p:spPr>
      </p:sp>
      <p:sp>
        <p:nvSpPr>
          <p:cNvPr id="48131" name="Notes Placeholder 2">
            <a:extLst>
              <a:ext uri="{FF2B5EF4-FFF2-40B4-BE49-F238E27FC236}">
                <a16:creationId xmlns:a16="http://schemas.microsoft.com/office/drawing/2014/main" id="{A7C1BAFE-0CC3-4927-AA3D-C855A8DDCD8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455EC219-5712-48C8-B338-E8B7A0A7BEF1}"/>
              </a:ext>
            </a:extLst>
          </p:cNvPr>
          <p:cNvSpPr>
            <a:spLocks noGrp="1"/>
          </p:cNvSpPr>
          <p:nvPr>
            <p:ph type="sldNum" sz="quarter" idx="10"/>
          </p:nvPr>
        </p:nvSpPr>
        <p:spPr/>
        <p:txBody>
          <a:bodyPr/>
          <a:lstStyle/>
          <a:p>
            <a:fld id="{C6753A1E-B6B3-4437-982A-D5BF9820354F}" type="slidenum">
              <a:rPr lang="en-US" altLang="en-US" smtClean="0"/>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21495BC8-1660-4A0D-87D9-4A06DFC90374}"/>
              </a:ext>
            </a:extLst>
          </p:cNvPr>
          <p:cNvSpPr>
            <a:spLocks noGrp="1" noRot="1" noChangeAspect="1" noTextEdit="1"/>
          </p:cNvSpPr>
          <p:nvPr>
            <p:ph type="sldImg"/>
          </p:nvPr>
        </p:nvSpPr>
        <p:spPr>
          <a:ln/>
        </p:spPr>
      </p:sp>
      <p:sp>
        <p:nvSpPr>
          <p:cNvPr id="49155" name="Notes Placeholder 2">
            <a:extLst>
              <a:ext uri="{FF2B5EF4-FFF2-40B4-BE49-F238E27FC236}">
                <a16:creationId xmlns:a16="http://schemas.microsoft.com/office/drawing/2014/main" id="{6438286B-63A6-41F7-882A-FF824387B40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1" fontAlgn="base" latinLnBrk="0" hangingPunct="1">
              <a:lnSpc>
                <a:spcPct val="100000"/>
              </a:lnSpc>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Constructing Explanations and Designing Solutions:</a:t>
            </a:r>
            <a:r>
              <a:rPr lang="en-GB" sz="1200" kern="1200" dirty="0">
                <a:solidFill>
                  <a:schemeClr val="tx1"/>
                </a:solidFill>
                <a:effectLst/>
                <a:latin typeface="Arial" charset="0"/>
                <a:ea typeface="+mn-ea"/>
                <a:cs typeface="+mn-cs"/>
              </a:rPr>
              <a:t> Apply scientific ideas, principles, and/or evidence to provide an explanation of phenomena and solve design problems, taking into account possible unanticipated effects.</a:t>
            </a:r>
            <a:endParaRPr lang="en-GB" dirty="0">
              <a:effectLst/>
            </a:endParaRPr>
          </a:p>
        </p:txBody>
      </p:sp>
      <p:sp>
        <p:nvSpPr>
          <p:cNvPr id="2" name="Slide Number Placeholder 1">
            <a:extLst>
              <a:ext uri="{FF2B5EF4-FFF2-40B4-BE49-F238E27FC236}">
                <a16:creationId xmlns:a16="http://schemas.microsoft.com/office/drawing/2014/main" id="{53947D36-21C7-4258-ACB8-54DC38FDCD7D}"/>
              </a:ext>
            </a:extLst>
          </p:cNvPr>
          <p:cNvSpPr>
            <a:spLocks noGrp="1"/>
          </p:cNvSpPr>
          <p:nvPr>
            <p:ph type="sldNum" sz="quarter" idx="10"/>
          </p:nvPr>
        </p:nvSpPr>
        <p:spPr/>
        <p:txBody>
          <a:bodyPr/>
          <a:lstStyle/>
          <a:p>
            <a:fld id="{C6753A1E-B6B3-4437-982A-D5BF9820354F}" type="slidenum">
              <a:rPr lang="en-US" altLang="en-US" smtClean="0"/>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Slide Image Placeholder 1">
            <a:extLst>
              <a:ext uri="{FF2B5EF4-FFF2-40B4-BE49-F238E27FC236}">
                <a16:creationId xmlns:a16="http://schemas.microsoft.com/office/drawing/2014/main" id="{3B3CF080-9007-4729-B5A5-F42CB66094D3}"/>
              </a:ext>
            </a:extLst>
          </p:cNvPr>
          <p:cNvSpPr>
            <a:spLocks noGrp="1" noRot="1" noChangeAspect="1" noTextEdit="1"/>
          </p:cNvSpPr>
          <p:nvPr>
            <p:ph type="sldImg"/>
          </p:nvPr>
        </p:nvSpPr>
        <p:spPr>
          <a:ln/>
        </p:spPr>
      </p:sp>
      <p:sp>
        <p:nvSpPr>
          <p:cNvPr id="50180" name="Notes Placeholder 2">
            <a:extLst>
              <a:ext uri="{FF2B5EF4-FFF2-40B4-BE49-F238E27FC236}">
                <a16:creationId xmlns:a16="http://schemas.microsoft.com/office/drawing/2014/main" id="{2A536095-291B-4F17-B240-4576BF7F6A05}"/>
              </a:ext>
            </a:extLst>
          </p:cNvPr>
          <p:cNvSpPr>
            <a:spLocks noGrp="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To check understanding of this slide, ask students why light is not dispersed by a rectangular glass block. Light incident on a rectangular block at an angle other than the normal is dispersed slightly inside the block, just as when it enters a prism. However, it is refracted back into a white ray as it leaves the block, because it hits the other side at an equivalent angle.</a:t>
            </a:r>
          </a:p>
          <a:p>
            <a:endParaRPr lang="en-GB" altLang="en-US" dirty="0">
              <a:latin typeface="Arial" panose="020B0604020202020204" pitchFamily="34" charset="0"/>
            </a:endParaRPr>
          </a:p>
          <a:p>
            <a:r>
              <a:rPr lang="en-GB" altLang="en-US" dirty="0">
                <a:latin typeface="Arial" panose="020B0604020202020204" pitchFamily="34" charset="0"/>
              </a:rPr>
              <a:t>The refractive index of a material varies with the frequency (and wavelength) of the light. Refractive index decreases as wavelength increases. Blue light is said to have a greater refractive index than red light in the sense that for any optical medium, the refractive index of the medium with respect to blue light is greater than the refractive index of the same medium with respect to red light.</a:t>
            </a:r>
          </a:p>
          <a:p>
            <a:endParaRPr lang="en-GB" altLang="en-US" dirty="0">
              <a:latin typeface="Arial" panose="020B0604020202020204" pitchFamily="34" charset="0"/>
            </a:endParaRPr>
          </a:p>
          <a:p>
            <a:pPr marL="0" marR="0" lvl="0" indent="0" algn="l" defTabSz="914400" rtl="0" eaLnBrk="1" fontAlgn="base" latinLnBrk="0" hangingPunct="1">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1" fontAlgn="base" latinLnBrk="0" hangingPunct="1">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Constructing Explanations and Designing Solutions:</a:t>
            </a:r>
            <a:r>
              <a:rPr lang="en-GB" sz="1200" kern="1200" dirty="0">
                <a:solidFill>
                  <a:schemeClr val="tx1"/>
                </a:solidFill>
                <a:effectLst/>
                <a:latin typeface="Arial" charset="0"/>
                <a:ea typeface="+mn-ea"/>
                <a:cs typeface="+mn-cs"/>
              </a:rPr>
              <a:t> Apply scientific ideas, principles, and/or evidence to provide an explanation of phenomena and solve design problems, taking into account possible unanticipated effects.</a:t>
            </a:r>
            <a:endParaRPr lang="en-GB" dirty="0">
              <a:effectLst/>
            </a:endParaRPr>
          </a:p>
        </p:txBody>
      </p:sp>
      <p:sp>
        <p:nvSpPr>
          <p:cNvPr id="2" name="Slide Number Placeholder 1">
            <a:extLst>
              <a:ext uri="{FF2B5EF4-FFF2-40B4-BE49-F238E27FC236}">
                <a16:creationId xmlns:a16="http://schemas.microsoft.com/office/drawing/2014/main" id="{4F6C63F9-A039-4CC6-9F5F-4749366F3156}"/>
              </a:ext>
            </a:extLst>
          </p:cNvPr>
          <p:cNvSpPr>
            <a:spLocks noGrp="1"/>
          </p:cNvSpPr>
          <p:nvPr>
            <p:ph type="sldNum" sz="quarter" idx="10"/>
          </p:nvPr>
        </p:nvSpPr>
        <p:spPr/>
        <p:txBody>
          <a:bodyPr/>
          <a:lstStyle/>
          <a:p>
            <a:fld id="{C6753A1E-B6B3-4437-982A-D5BF9820354F}" type="slidenum">
              <a:rPr lang="en-US" altLang="en-US" smtClean="0"/>
              <a:pPr/>
              <a:t>16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Slide Image Placeholder 1">
            <a:extLst>
              <a:ext uri="{FF2B5EF4-FFF2-40B4-BE49-F238E27FC236}">
                <a16:creationId xmlns:a16="http://schemas.microsoft.com/office/drawing/2014/main" id="{08821391-004C-4D96-B486-E5EF0D7A1076}"/>
              </a:ext>
            </a:extLst>
          </p:cNvPr>
          <p:cNvSpPr>
            <a:spLocks noGrp="1" noRot="1" noChangeAspect="1" noTextEdit="1"/>
          </p:cNvSpPr>
          <p:nvPr>
            <p:ph type="sldImg"/>
          </p:nvPr>
        </p:nvSpPr>
        <p:spPr>
          <a:ln/>
        </p:spPr>
      </p:sp>
      <p:sp>
        <p:nvSpPr>
          <p:cNvPr id="51204" name="Notes Placeholder 2">
            <a:extLst>
              <a:ext uri="{FF2B5EF4-FFF2-40B4-BE49-F238E27FC236}">
                <a16:creationId xmlns:a16="http://schemas.microsoft.com/office/drawing/2014/main" id="{02E45DCC-EBAF-4054-B702-439F14266412}"/>
              </a:ext>
            </a:extLst>
          </p:cNvPr>
          <p:cNvSpPr>
            <a:spLocks noGrp="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This completing sentences activity could be used as a summary exercise on dispersion.</a:t>
            </a:r>
          </a:p>
        </p:txBody>
      </p:sp>
      <p:sp>
        <p:nvSpPr>
          <p:cNvPr id="2" name="Slide Number Placeholder 1">
            <a:extLst>
              <a:ext uri="{FF2B5EF4-FFF2-40B4-BE49-F238E27FC236}">
                <a16:creationId xmlns:a16="http://schemas.microsoft.com/office/drawing/2014/main" id="{6848C043-962E-4CF3-8642-054091D79F50}"/>
              </a:ext>
            </a:extLst>
          </p:cNvPr>
          <p:cNvSpPr>
            <a:spLocks noGrp="1"/>
          </p:cNvSpPr>
          <p:nvPr>
            <p:ph type="sldNum" sz="quarter" idx="10"/>
          </p:nvPr>
        </p:nvSpPr>
        <p:spPr/>
        <p:txBody>
          <a:bodyPr/>
          <a:lstStyle/>
          <a:p>
            <a:fld id="{C6753A1E-B6B3-4437-982A-D5BF9820354F}" type="slidenum">
              <a:rPr lang="en-US" altLang="en-US" smtClean="0"/>
              <a:pPr/>
              <a:t>17</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5" name="Slide Number Placeholder 4">
            <a:extLst>
              <a:ext uri="{FF2B5EF4-FFF2-40B4-BE49-F238E27FC236}">
                <a16:creationId xmlns:a16="http://schemas.microsoft.com/office/drawing/2014/main" id="{14C6A491-FBDF-4EA2-921E-1E4E5E5F8694}"/>
              </a:ext>
            </a:extLst>
          </p:cNvPr>
          <p:cNvSpPr>
            <a:spLocks noGrp="1"/>
          </p:cNvSpPr>
          <p:nvPr>
            <p:ph type="sldNum" sz="quarter" idx="10"/>
          </p:nvPr>
        </p:nvSpPr>
        <p:spPr/>
        <p:txBody>
          <a:bodyPr/>
          <a:lstStyle/>
          <a:p>
            <a:fld id="{C6753A1E-B6B3-4437-982A-D5BF9820354F}" type="slidenum">
              <a:rPr lang="en-US" altLang="en-US" smtClean="0"/>
              <a:pPr/>
              <a:t>2</a:t>
            </a:fld>
            <a:endParaRPr lang="en-US" altLang="en-US"/>
          </a:p>
        </p:txBody>
      </p:sp>
    </p:spTree>
    <p:extLst>
      <p:ext uri="{BB962C8B-B14F-4D97-AF65-F5344CB8AC3E}">
        <p14:creationId xmlns:p14="http://schemas.microsoft.com/office/powerpoint/2010/main" val="4071527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56D9B666-712B-4FA5-9FE8-9039F6FC9DC4}"/>
              </a:ext>
            </a:extLst>
          </p:cNvPr>
          <p:cNvSpPr>
            <a:spLocks noGrp="1" noRot="1" noChangeAspect="1" noTextEdit="1"/>
          </p:cNvSpPr>
          <p:nvPr>
            <p:ph type="sldImg"/>
          </p:nvPr>
        </p:nvSpPr>
        <p:spPr>
          <a:ln/>
        </p:spPr>
      </p:sp>
      <p:sp>
        <p:nvSpPr>
          <p:cNvPr id="34819" name="Notes Placeholder 2">
            <a:extLst>
              <a:ext uri="{FF2B5EF4-FFF2-40B4-BE49-F238E27FC236}">
                <a16:creationId xmlns:a16="http://schemas.microsoft.com/office/drawing/2014/main" id="{C1AD0644-2115-4DFA-99A9-898DFE11326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432"/>
              </a:spcBef>
            </a:pPr>
            <a:r>
              <a:rPr lang="en-GB" altLang="en-US" b="1" dirty="0">
                <a:latin typeface="Arial" panose="020B0604020202020204" pitchFamily="34" charset="0"/>
              </a:rPr>
              <a:t>Teacher notes</a:t>
            </a:r>
          </a:p>
          <a:p>
            <a:pPr>
              <a:spcBef>
                <a:spcPts val="432"/>
              </a:spcBef>
            </a:pPr>
            <a:r>
              <a:rPr lang="en-GB" altLang="en-US" dirty="0">
                <a:latin typeface="Arial" panose="020B0604020202020204" pitchFamily="34" charset="0"/>
              </a:rPr>
              <a:t>For more information about the electromagnetic spectrum, please refer to the </a:t>
            </a:r>
            <a:r>
              <a:rPr lang="en-GB" altLang="en-US" i="1" dirty="0" err="1">
                <a:latin typeface="Arial" panose="020B0604020202020204" pitchFamily="34" charset="0"/>
              </a:rPr>
              <a:t>The</a:t>
            </a:r>
            <a:r>
              <a:rPr lang="en-GB" altLang="en-US" i="1" dirty="0">
                <a:latin typeface="Arial" panose="020B0604020202020204" pitchFamily="34" charset="0"/>
              </a:rPr>
              <a:t> Electromagnetic Spectrum </a:t>
            </a:r>
            <a:r>
              <a:rPr lang="en-GB" altLang="en-US" dirty="0">
                <a:latin typeface="Arial" panose="020B0604020202020204" pitchFamily="34" charset="0"/>
              </a:rPr>
              <a:t>presentation.</a:t>
            </a:r>
          </a:p>
        </p:txBody>
      </p:sp>
      <p:sp>
        <p:nvSpPr>
          <p:cNvPr id="2" name="Slide Number Placeholder 1">
            <a:extLst>
              <a:ext uri="{FF2B5EF4-FFF2-40B4-BE49-F238E27FC236}">
                <a16:creationId xmlns:a16="http://schemas.microsoft.com/office/drawing/2014/main" id="{71CD3CD2-7940-4F3C-9AA7-78B99EF914CD}"/>
              </a:ext>
            </a:extLst>
          </p:cNvPr>
          <p:cNvSpPr>
            <a:spLocks noGrp="1"/>
          </p:cNvSpPr>
          <p:nvPr>
            <p:ph type="sldNum" sz="quarter" idx="10"/>
          </p:nvPr>
        </p:nvSpPr>
        <p:spPr/>
        <p:txBody>
          <a:bodyPr/>
          <a:lstStyle/>
          <a:p>
            <a:fld id="{C6753A1E-B6B3-4437-982A-D5BF9820354F}" type="slidenum">
              <a:rPr lang="en-US" altLang="en-US" smtClean="0"/>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71E30FA5-F685-45C0-9773-6CEA1C22A7AD}"/>
              </a:ext>
            </a:extLst>
          </p:cNvPr>
          <p:cNvSpPr>
            <a:spLocks noGrp="1" noRot="1" noChangeAspect="1" noTextEdit="1"/>
          </p:cNvSpPr>
          <p:nvPr>
            <p:ph type="sldImg"/>
          </p:nvPr>
        </p:nvSpPr>
        <p:spPr>
          <a:ln/>
        </p:spPr>
      </p:sp>
      <p:sp>
        <p:nvSpPr>
          <p:cNvPr id="35843" name="Notes Placeholder 2">
            <a:extLst>
              <a:ext uri="{FF2B5EF4-FFF2-40B4-BE49-F238E27FC236}">
                <a16:creationId xmlns:a16="http://schemas.microsoft.com/office/drawing/2014/main" id="{155EA1E4-87B9-430C-A9E4-4FE43BB5A2C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432"/>
              </a:spcBef>
            </a:pPr>
            <a:r>
              <a:rPr lang="en-GB" altLang="en-US" b="1" dirty="0">
                <a:latin typeface="Arial" panose="020B0604020202020204" pitchFamily="34" charset="0"/>
              </a:rPr>
              <a:t>Teacher notes</a:t>
            </a:r>
          </a:p>
          <a:p>
            <a:pPr>
              <a:spcBef>
                <a:spcPts val="432"/>
              </a:spcBef>
            </a:pPr>
            <a:r>
              <a:rPr lang="en-GB" altLang="en-US" dirty="0">
                <a:latin typeface="Arial" panose="020B0604020202020204" pitchFamily="34" charset="0"/>
              </a:rPr>
              <a:t>Students may find the mnemonic “ROY G. BIV” helpful for remembering the order of the </a:t>
            </a:r>
            <a:r>
              <a:rPr lang="en-GB" altLang="en-US" dirty="0" err="1">
                <a:latin typeface="Arial" panose="020B0604020202020204" pitchFamily="34" charset="0"/>
              </a:rPr>
              <a:t>colors</a:t>
            </a:r>
            <a:r>
              <a:rPr lang="en-GB" altLang="en-US" dirty="0">
                <a:latin typeface="Arial" panose="020B0604020202020204" pitchFamily="34" charset="0"/>
              </a:rPr>
              <a:t> in the visible light spectrum.</a:t>
            </a:r>
            <a:endParaRPr lang="en-GB" altLang="en-US"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1370E702-EFE9-4A70-A3F8-D64B1CDDFF9B}"/>
              </a:ext>
            </a:extLst>
          </p:cNvPr>
          <p:cNvSpPr>
            <a:spLocks noGrp="1"/>
          </p:cNvSpPr>
          <p:nvPr>
            <p:ph type="sldNum" sz="quarter" idx="10"/>
          </p:nvPr>
        </p:nvSpPr>
        <p:spPr/>
        <p:txBody>
          <a:bodyPr/>
          <a:lstStyle/>
          <a:p>
            <a:fld id="{C6753A1E-B6B3-4437-982A-D5BF9820354F}" type="slidenum">
              <a:rPr lang="en-US" altLang="en-US" smtClean="0"/>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a:extLst>
              <a:ext uri="{FF2B5EF4-FFF2-40B4-BE49-F238E27FC236}">
                <a16:creationId xmlns:a16="http://schemas.microsoft.com/office/drawing/2014/main" id="{D2447E62-F7F2-437C-B9FA-FFBD7CC113AA}"/>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DD84A5CD-9F5A-4BF0-97AF-5E52425B210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96EE0BA5-9E58-46E3-AA6D-2FE1F8205A3B}"/>
              </a:ext>
            </a:extLst>
          </p:cNvPr>
          <p:cNvSpPr>
            <a:spLocks noGrp="1"/>
          </p:cNvSpPr>
          <p:nvPr>
            <p:ph type="sldNum" sz="quarter" idx="10"/>
          </p:nvPr>
        </p:nvSpPr>
        <p:spPr/>
        <p:txBody>
          <a:bodyPr/>
          <a:lstStyle/>
          <a:p>
            <a:fld id="{C6753A1E-B6B3-4437-982A-D5BF9820354F}" type="slidenum">
              <a:rPr lang="en-US" altLang="en-US" smtClean="0"/>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a:extLst>
              <a:ext uri="{FF2B5EF4-FFF2-40B4-BE49-F238E27FC236}">
                <a16:creationId xmlns:a16="http://schemas.microsoft.com/office/drawing/2014/main" id="{4D941AF0-6A70-4AD2-AE1A-578C798B7906}"/>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A9B539E2-59C1-4F59-8452-5AEF071BA38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F648FECB-60C3-4785-9DB4-2D1247F37B60}"/>
              </a:ext>
            </a:extLst>
          </p:cNvPr>
          <p:cNvSpPr>
            <a:spLocks noGrp="1"/>
          </p:cNvSpPr>
          <p:nvPr>
            <p:ph type="sldNum" sz="quarter" idx="10"/>
          </p:nvPr>
        </p:nvSpPr>
        <p:spPr/>
        <p:txBody>
          <a:bodyPr/>
          <a:lstStyle/>
          <a:p>
            <a:fld id="{C6753A1E-B6B3-4437-982A-D5BF9820354F}" type="slidenum">
              <a:rPr lang="en-US" altLang="en-US" smtClean="0"/>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1059F112-1795-4FF5-A3ED-1AC6EB6A22BE}"/>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89D088BE-05FE-4604-BEC6-2815800B2E4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1" fontAlgn="base" latinLnBrk="0" hangingPunct="1">
              <a:lnSpc>
                <a:spcPct val="100000"/>
              </a:lnSpc>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Constructing Explanations and Designing Solutions:</a:t>
            </a:r>
            <a:r>
              <a:rPr lang="en-GB" sz="1200" kern="1200" dirty="0">
                <a:solidFill>
                  <a:schemeClr val="tx1"/>
                </a:solidFill>
                <a:effectLst/>
                <a:latin typeface="Arial" charset="0"/>
                <a:ea typeface="+mn-ea"/>
                <a:cs typeface="+mn-cs"/>
              </a:rPr>
              <a:t> Apply scientific ideas, principles, and/or evidence to provide an explanation of phenomena and solve design problems, taking into account possible unanticipated effects.</a:t>
            </a:r>
            <a:endParaRPr lang="en-GB" dirty="0">
              <a:effectLst/>
            </a:endParaRPr>
          </a:p>
        </p:txBody>
      </p:sp>
      <p:sp>
        <p:nvSpPr>
          <p:cNvPr id="2" name="Slide Number Placeholder 1">
            <a:extLst>
              <a:ext uri="{FF2B5EF4-FFF2-40B4-BE49-F238E27FC236}">
                <a16:creationId xmlns:a16="http://schemas.microsoft.com/office/drawing/2014/main" id="{ECAE41C1-02AF-44F9-A238-C55692F31314}"/>
              </a:ext>
            </a:extLst>
          </p:cNvPr>
          <p:cNvSpPr>
            <a:spLocks noGrp="1"/>
          </p:cNvSpPr>
          <p:nvPr>
            <p:ph type="sldNum" sz="quarter" idx="10"/>
          </p:nvPr>
        </p:nvSpPr>
        <p:spPr/>
        <p:txBody>
          <a:bodyPr/>
          <a:lstStyle/>
          <a:p>
            <a:fld id="{C6753A1E-B6B3-4437-982A-D5BF9820354F}" type="slidenum">
              <a:rPr lang="en-US" altLang="en-US" smtClean="0"/>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a:extLst>
              <a:ext uri="{FF2B5EF4-FFF2-40B4-BE49-F238E27FC236}">
                <a16:creationId xmlns:a16="http://schemas.microsoft.com/office/drawing/2014/main" id="{CB2B0B57-2A16-4D90-AE06-A1982B21CCDC}"/>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CCDA0264-B6B5-4C73-93D9-CBA8757EF86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1" fontAlgn="base" latinLnBrk="0" hangingPunct="1">
              <a:lnSpc>
                <a:spcPct val="100000"/>
              </a:lnSpc>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Constructing Explanations and Designing Solutions:</a:t>
            </a:r>
            <a:r>
              <a:rPr lang="en-GB" sz="1200" kern="1200" dirty="0">
                <a:solidFill>
                  <a:schemeClr val="tx1"/>
                </a:solidFill>
                <a:effectLst/>
                <a:latin typeface="Arial" charset="0"/>
                <a:ea typeface="+mn-ea"/>
                <a:cs typeface="+mn-cs"/>
              </a:rPr>
              <a:t> Apply scientific ideas, principles, and/or evidence to provide an explanation of phenomena and solve design problems, taking into account possible unanticipated effects.</a:t>
            </a:r>
            <a:endParaRPr lang="en-GB" dirty="0">
              <a:effectLst/>
            </a:endParaRPr>
          </a:p>
        </p:txBody>
      </p:sp>
      <p:sp>
        <p:nvSpPr>
          <p:cNvPr id="2" name="Slide Number Placeholder 1">
            <a:extLst>
              <a:ext uri="{FF2B5EF4-FFF2-40B4-BE49-F238E27FC236}">
                <a16:creationId xmlns:a16="http://schemas.microsoft.com/office/drawing/2014/main" id="{E8974C9E-973F-41C2-9FBA-B303B6CADB79}"/>
              </a:ext>
            </a:extLst>
          </p:cNvPr>
          <p:cNvSpPr>
            <a:spLocks noGrp="1"/>
          </p:cNvSpPr>
          <p:nvPr>
            <p:ph type="sldNum" sz="quarter" idx="10"/>
          </p:nvPr>
        </p:nvSpPr>
        <p:spPr/>
        <p:txBody>
          <a:bodyPr/>
          <a:lstStyle/>
          <a:p>
            <a:fld id="{C6753A1E-B6B3-4437-982A-D5BF9820354F}" type="slidenum">
              <a:rPr lang="en-US" altLang="en-US" smtClean="0"/>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38BE4CD6-8D51-4D3F-869F-4B7158E51A78}"/>
              </a:ext>
            </a:extLst>
          </p:cNvPr>
          <p:cNvSpPr>
            <a:spLocks noGrp="1" noRot="1" noChangeAspect="1" noTextEdit="1"/>
          </p:cNvSpPr>
          <p:nvPr>
            <p:ph type="sldImg"/>
          </p:nvPr>
        </p:nvSpPr>
        <p:spPr>
          <a:ln/>
        </p:spPr>
      </p:sp>
      <p:sp>
        <p:nvSpPr>
          <p:cNvPr id="41987" name="Rectangle 3">
            <a:extLst>
              <a:ext uri="{FF2B5EF4-FFF2-40B4-BE49-F238E27FC236}">
                <a16:creationId xmlns:a16="http://schemas.microsoft.com/office/drawing/2014/main" id="{14942947-FA24-4172-A7AA-40AAF043382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26396372-B855-4B10-8231-7CCB6E348E39}"/>
              </a:ext>
            </a:extLst>
          </p:cNvPr>
          <p:cNvSpPr>
            <a:spLocks noGrp="1"/>
          </p:cNvSpPr>
          <p:nvPr>
            <p:ph type="sldNum" sz="quarter" idx="10"/>
          </p:nvPr>
        </p:nvSpPr>
        <p:spPr/>
        <p:txBody>
          <a:bodyPr/>
          <a:lstStyle/>
          <a:p>
            <a:fld id="{C6753A1E-B6B3-4437-982A-D5BF9820354F}" type="slidenum">
              <a:rPr lang="en-US" altLang="en-US" smtClean="0"/>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
        <p:nvSpPr>
          <p:cNvPr id="6" name="Title 1">
            <a:extLst>
              <a:ext uri="{FF2B5EF4-FFF2-40B4-BE49-F238E27FC236}">
                <a16:creationId xmlns:a16="http://schemas.microsoft.com/office/drawing/2014/main" id="{21CC77EC-D8A8-4159-8546-3811CB4FD639}"/>
              </a:ext>
            </a:extLst>
          </p:cNvPr>
          <p:cNvSpPr>
            <a:spLocks noGrp="1"/>
          </p:cNvSpPr>
          <p:nvPr>
            <p:ph type="title"/>
          </p:nvPr>
        </p:nvSpPr>
        <p:spPr>
          <a:xfrm>
            <a:off x="3230310" y="1187865"/>
            <a:ext cx="4990744" cy="3110670"/>
          </a:xfrm>
        </p:spPr>
        <p:txBody>
          <a:bodyPr/>
          <a:lstStyle>
            <a:lvl1pPr algn="ctr">
              <a:lnSpc>
                <a:spcPct val="100000"/>
              </a:lnSpc>
              <a:defRPr sz="4400">
                <a:solidFill>
                  <a:srgbClr val="286DA6"/>
                </a:solidFill>
              </a:defRPr>
            </a:lvl1pPr>
          </a:lstStyle>
          <a:p>
            <a:r>
              <a:rPr lang="en-US" dirty="0"/>
              <a:t>Click to edit Master title style</a:t>
            </a:r>
            <a:endParaRPr lang="en-GB" dirty="0"/>
          </a:p>
        </p:txBody>
      </p:sp>
      <p:pic>
        <p:nvPicPr>
          <p:cNvPr id="7" name="Picture 6">
            <a:extLst>
              <a:ext uri="{FF2B5EF4-FFF2-40B4-BE49-F238E27FC236}">
                <a16:creationId xmlns:a16="http://schemas.microsoft.com/office/drawing/2014/main" id="{757710E3-B803-4BC1-B28F-DAEAEF4CF70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8" name="Text Box 14">
            <a:extLst>
              <a:ext uri="{FF2B5EF4-FFF2-40B4-BE49-F238E27FC236}">
                <a16:creationId xmlns:a16="http://schemas.microsoft.com/office/drawing/2014/main" id="{FA866BAE-D38F-48BC-BE80-C8E5B8F67E3B}"/>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17</a:t>
            </a:r>
          </a:p>
        </p:txBody>
      </p:sp>
    </p:spTree>
    <p:custDataLst>
      <p:tags r:id="rId1"/>
    </p:custDataLst>
    <p:extLst>
      <p:ext uri="{BB962C8B-B14F-4D97-AF65-F5344CB8AC3E}">
        <p14:creationId xmlns:p14="http://schemas.microsoft.com/office/powerpoint/2010/main" val="404396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55188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6055010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975"/>
            <a:ext cx="2057400"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53975"/>
            <a:ext cx="6019800"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03666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53975"/>
            <a:ext cx="8229600"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8109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3" name="SmartArt Placeholder 2"/>
          <p:cNvSpPr>
            <a:spLocks noGrp="1"/>
          </p:cNvSpPr>
          <p:nvPr>
            <p:ph type="dgm" idx="1"/>
          </p:nvPr>
        </p:nvSpPr>
        <p:spPr>
          <a:xfrm>
            <a:off x="457200" y="1600200"/>
            <a:ext cx="8229600" cy="4525963"/>
          </a:xfrm>
          <a:prstGeom prst="rect">
            <a:avLst/>
          </a:prstGeom>
        </p:spPr>
        <p:txBody>
          <a:bodyPr/>
          <a:lstStyle/>
          <a:p>
            <a:pPr lvl="0"/>
            <a:endParaRPr lang="en-GB" noProof="0"/>
          </a:p>
        </p:txBody>
      </p:sp>
    </p:spTree>
    <p:extLst>
      <p:ext uri="{BB962C8B-B14F-4D97-AF65-F5344CB8AC3E}">
        <p14:creationId xmlns:p14="http://schemas.microsoft.com/office/powerpoint/2010/main" val="38441823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134964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341378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5762415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964773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02156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6">
            <a:extLst>
              <a:ext uri="{FF2B5EF4-FFF2-40B4-BE49-F238E27FC236}">
                <a16:creationId xmlns:a16="http://schemas.microsoft.com/office/drawing/2014/main" id="{757710E3-B803-4BC1-B28F-DAEAEF4CF70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Content Placeholder 2">
            <a:extLst>
              <a:ext uri="{FF2B5EF4-FFF2-40B4-BE49-F238E27FC236}">
                <a16:creationId xmlns:a16="http://schemas.microsoft.com/office/drawing/2014/main" id="{58BEDEB8-A9C3-4367-BF40-FB60AF6FA132}"/>
              </a:ext>
            </a:extLst>
          </p:cNvPr>
          <p:cNvSpPr>
            <a:spLocks noGrp="1"/>
          </p:cNvSpPr>
          <p:nvPr>
            <p:ph idx="1" hasCustomPrompt="1"/>
          </p:nvPr>
        </p:nvSpPr>
        <p:spPr>
          <a:xfrm>
            <a:off x="3148552" y="1300899"/>
            <a:ext cx="5712644" cy="2375555"/>
          </a:xfrm>
          <a:prstGeom prst="rect">
            <a:avLst/>
          </a:prstGeom>
        </p:spPr>
        <p:txBody>
          <a:bodyPr/>
          <a:lstStyle>
            <a:lvl1pPr marL="216000" indent="-216000">
              <a:buFont typeface="Wingdings 2" panose="05020102010507070707" pitchFamily="18" charset="2"/>
              <a:buChar char=""/>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0" name="Content Placeholder 2">
            <a:extLst>
              <a:ext uri="{FF2B5EF4-FFF2-40B4-BE49-F238E27FC236}">
                <a16:creationId xmlns:a16="http://schemas.microsoft.com/office/drawing/2014/main" id="{B9474967-5D5D-47B0-9641-1895A87640BC}"/>
              </a:ext>
            </a:extLst>
          </p:cNvPr>
          <p:cNvSpPr>
            <a:spLocks noGrp="1"/>
          </p:cNvSpPr>
          <p:nvPr>
            <p:ph idx="10" hasCustomPrompt="1"/>
          </p:nvPr>
        </p:nvSpPr>
        <p:spPr>
          <a:xfrm>
            <a:off x="3148552" y="4271390"/>
            <a:ext cx="5712644" cy="2359165"/>
          </a:xfrm>
          <a:prstGeom prst="rect">
            <a:avLst/>
          </a:prstGeom>
        </p:spPr>
        <p:txBody>
          <a:bodyPr/>
          <a:lstStyle>
            <a:lvl1pPr marL="0" indent="0">
              <a:buFontTx/>
              <a:buNone/>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2" name="Title 1">
            <a:extLst>
              <a:ext uri="{FF2B5EF4-FFF2-40B4-BE49-F238E27FC236}">
                <a16:creationId xmlns:a16="http://schemas.microsoft.com/office/drawing/2014/main" id="{D44EB760-B304-407E-93E6-2BC1C04C1A40}"/>
              </a:ext>
            </a:extLst>
          </p:cNvPr>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13" name="Text Box 14">
            <a:extLst>
              <a:ext uri="{FF2B5EF4-FFF2-40B4-BE49-F238E27FC236}">
                <a16:creationId xmlns:a16="http://schemas.microsoft.com/office/drawing/2014/main" id="{F43ADC5B-499B-40DB-858C-27BBFD388620}"/>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17</a:t>
            </a:r>
          </a:p>
        </p:txBody>
      </p:sp>
    </p:spTree>
    <p:custDataLst>
      <p:tags r:id="rId1"/>
    </p:custDataLst>
    <p:extLst>
      <p:ext uri="{BB962C8B-B14F-4D97-AF65-F5344CB8AC3E}">
        <p14:creationId xmlns:p14="http://schemas.microsoft.com/office/powerpoint/2010/main" val="23229012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6465641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1063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658320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572252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009749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53975"/>
            <a:ext cx="2112962"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33363" y="53975"/>
            <a:ext cx="6188075"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701150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33363" y="53975"/>
            <a:ext cx="8453437"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79106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4209640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ustDataLst>
      <p:tags r:id="rId1"/>
    </p:custDataLst>
    <p:extLst>
      <p:ext uri="{BB962C8B-B14F-4D97-AF65-F5344CB8AC3E}">
        <p14:creationId xmlns:p14="http://schemas.microsoft.com/office/powerpoint/2010/main" val="910025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1396859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04092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ustDataLst>
      <p:tags r:id="rId1"/>
    </p:custDataLst>
    <p:extLst>
      <p:ext uri="{BB962C8B-B14F-4D97-AF65-F5344CB8AC3E}">
        <p14:creationId xmlns:p14="http://schemas.microsoft.com/office/powerpoint/2010/main" val="36145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844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92418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ags" Target="../tags/tag1.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4.png"/><Relationship Id="rId2" Type="http://schemas.openxmlformats.org/officeDocument/2006/relationships/slideLayout" Target="../slideLayouts/slideLayout16.xml"/><Relationship Id="rId16"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1.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ags" Target="../tags/tag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3"/>
          <p:cNvPicPr>
            <a:picLocks noChangeAspect="1" noChangeArrowheads="1"/>
          </p:cNvPicPr>
          <p:nvPr/>
        </p:nvPicPr>
        <p:blipFill>
          <a:blip r:embed="rId17">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1027" name="Text Box 6"/>
          <p:cNvSpPr txBox="1">
            <a:spLocks noChangeArrowheads="1"/>
          </p:cNvSpPr>
          <p:nvPr/>
        </p:nvSpPr>
        <p:spPr bwMode="auto">
          <a:xfrm>
            <a:off x="828675" y="44450"/>
            <a:ext cx="6048375" cy="519113"/>
          </a:xfrm>
          <a:prstGeom prst="rect">
            <a:avLst/>
          </a:prstGeom>
          <a:noFill/>
          <a:ln w="9525">
            <a:noFill/>
            <a:miter lim="800000"/>
            <a:headEnd/>
            <a:tailEnd/>
          </a:ln>
        </p:spPr>
        <p:txBody>
          <a:bodyPr>
            <a:spAutoFit/>
          </a:bodyPr>
          <a:lstStyle/>
          <a:p>
            <a:pPr>
              <a:spcBef>
                <a:spcPct val="50000"/>
              </a:spcBef>
            </a:pPr>
            <a:endParaRPr lang="en-GB" sz="2800" b="1">
              <a:solidFill>
                <a:srgbClr val="5B0091"/>
              </a:solidFill>
              <a:cs typeface="Arial" charset="0"/>
            </a:endParaRPr>
          </a:p>
        </p:txBody>
      </p:sp>
      <p:sp>
        <p:nvSpPr>
          <p:cNvPr id="1028"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369678" name="Text Box 14">
            <a:extLst>
              <a:ext uri="{FF2B5EF4-FFF2-40B4-BE49-F238E27FC236}">
                <a16:creationId xmlns:a16="http://schemas.microsoft.com/office/drawing/2014/main" id="{77275881-F467-4DD5-98E8-487738658B0E}"/>
              </a:ext>
            </a:extLst>
          </p:cNvPr>
          <p:cNvSpPr txBox="1">
            <a:spLocks noChangeArrowheads="1"/>
          </p:cNvSpPr>
          <p:nvPr/>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17</a:t>
            </a:r>
          </a:p>
        </p:txBody>
      </p:sp>
      <p:pic>
        <p:nvPicPr>
          <p:cNvPr id="1030" name="Picture 16">
            <a:hlinkClick r:id="" action="ppaction://hlinkshowjump?jump=previousslide"/>
          </p:cNvPr>
          <p:cNvPicPr>
            <a:picLocks noChangeAspect="1" noChangeArrowheads="1"/>
          </p:cNvPicPr>
          <p:nvPr/>
        </p:nvPicPr>
        <p:blipFill>
          <a:blip r:embed="rId18">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1031" name="Picture 23">
            <a:hlinkClick r:id="" action="ppaction://hlinkshowjump?jump=nextslide"/>
          </p:cNvPr>
          <p:cNvPicPr>
            <a:picLocks noChangeAspect="1" noChangeArrowheads="1"/>
          </p:cNvPicPr>
          <p:nvPr/>
        </p:nvPicPr>
        <p:blipFill>
          <a:blip r:embed="rId19">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7">
            <a:extLst>
              <a:ext uri="{FF2B5EF4-FFF2-40B4-BE49-F238E27FC236}">
                <a16:creationId xmlns:a16="http://schemas.microsoft.com/office/drawing/2014/main" id="{EFE9E11B-3A97-4928-B183-7782102F5479}"/>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Tree>
    <p:custDataLst>
      <p:tags r:id="rId16"/>
    </p:custDataLst>
    <p:extLst>
      <p:ext uri="{BB962C8B-B14F-4D97-AF65-F5344CB8AC3E}">
        <p14:creationId xmlns:p14="http://schemas.microsoft.com/office/powerpoint/2010/main" val="2973307793"/>
      </p:ext>
    </p:extLst>
  </p:cSld>
  <p:clrMap bg1="lt1" tx1="dk1" bg2="lt2" tx2="dk2" accent1="accent1" accent2="accent2" accent3="accent3" accent4="accent4" accent5="accent5" accent6="accent6" hlink="hlink" folHlink="folHlink"/>
  <p:sldLayoutIdLst>
    <p:sldLayoutId id="2147485185" r:id="rId1"/>
    <p:sldLayoutId id="2147485186" r:id="rId2"/>
    <p:sldLayoutId id="2147485187" r:id="rId3"/>
    <p:sldLayoutId id="2147485188" r:id="rId4"/>
    <p:sldLayoutId id="2147485189" r:id="rId5"/>
    <p:sldLayoutId id="2147485190" r:id="rId6"/>
    <p:sldLayoutId id="2147485191" r:id="rId7"/>
    <p:sldLayoutId id="2147485192" r:id="rId8"/>
    <p:sldLayoutId id="2147485193" r:id="rId9"/>
    <p:sldLayoutId id="2147485194" r:id="rId10"/>
    <p:sldLayoutId id="2147485195" r:id="rId11"/>
    <p:sldLayoutId id="2147485196" r:id="rId12"/>
    <p:sldLayoutId id="2147485197" r:id="rId13"/>
    <p:sldLayoutId id="2147485198" r:id="rId14"/>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10BC45"/>
          </a:solidFill>
          <a:latin typeface="Arial" charset="0"/>
        </a:defRPr>
      </a:lvl6pPr>
      <a:lvl7pPr marL="914400" algn="l" rtl="0" fontAlgn="base">
        <a:spcBef>
          <a:spcPct val="0"/>
        </a:spcBef>
        <a:spcAft>
          <a:spcPct val="0"/>
        </a:spcAft>
        <a:defRPr sz="2800" b="1">
          <a:solidFill>
            <a:srgbClr val="10BC45"/>
          </a:solidFill>
          <a:latin typeface="Arial" charset="0"/>
        </a:defRPr>
      </a:lvl7pPr>
      <a:lvl8pPr marL="1371600" algn="l" rtl="0" fontAlgn="base">
        <a:spcBef>
          <a:spcPct val="0"/>
        </a:spcBef>
        <a:spcAft>
          <a:spcPct val="0"/>
        </a:spcAft>
        <a:defRPr sz="2800" b="1">
          <a:solidFill>
            <a:srgbClr val="10BC45"/>
          </a:solidFill>
          <a:latin typeface="Arial" charset="0"/>
        </a:defRPr>
      </a:lvl8pPr>
      <a:lvl9pPr marL="1828800" algn="l" rtl="0" fontAlgn="base">
        <a:spcBef>
          <a:spcPct val="0"/>
        </a:spcBef>
        <a:spcAft>
          <a:spcPct val="0"/>
        </a:spcAft>
        <a:defRPr sz="2800" b="1">
          <a:solidFill>
            <a:srgbClr val="10BC45"/>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13">
            <a:extLst>
              <a:ext uri="{FF2B5EF4-FFF2-40B4-BE49-F238E27FC236}">
                <a16:creationId xmlns:a16="http://schemas.microsoft.com/office/drawing/2014/main" id="{02B6023A-B143-4E07-96F9-6AA6CF89D2C9}"/>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2051" name="Text Box 6"/>
          <p:cNvSpPr txBox="1">
            <a:spLocks noChangeArrowheads="1"/>
          </p:cNvSpPr>
          <p:nvPr/>
        </p:nvSpPr>
        <p:spPr bwMode="auto">
          <a:xfrm>
            <a:off x="828675" y="44450"/>
            <a:ext cx="6048375" cy="519113"/>
          </a:xfrm>
          <a:prstGeom prst="rect">
            <a:avLst/>
          </a:prstGeom>
          <a:noFill/>
          <a:ln w="9525">
            <a:noFill/>
            <a:miter lim="800000"/>
            <a:headEnd/>
            <a:tailEnd/>
          </a:ln>
        </p:spPr>
        <p:txBody>
          <a:bodyPr>
            <a:spAutoFit/>
          </a:bodyPr>
          <a:lstStyle/>
          <a:p>
            <a:pPr>
              <a:spcBef>
                <a:spcPct val="50000"/>
              </a:spcBef>
            </a:pPr>
            <a:endParaRPr lang="en-GB" sz="2800" b="1">
              <a:solidFill>
                <a:srgbClr val="5B0091"/>
              </a:solidFill>
              <a:cs typeface="Arial" charset="0"/>
            </a:endParaRPr>
          </a:p>
        </p:txBody>
      </p:sp>
      <p:sp>
        <p:nvSpPr>
          <p:cNvPr id="2052"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pic>
        <p:nvPicPr>
          <p:cNvPr id="2054" name="Picture 16">
            <a:hlinkClick r:id="" action="ppaction://hlinkshowjump?jump=previousslide"/>
          </p:cNvPr>
          <p:cNvPicPr>
            <a:picLocks noChangeAspect="1" noChangeArrowheads="1"/>
          </p:cNvPicPr>
          <p:nvPr/>
        </p:nvPicPr>
        <p:blipFill>
          <a:blip r:embed="rId16">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7" name="Picture 6">
            <a:extLst>
              <a:ext uri="{FF2B5EF4-FFF2-40B4-BE49-F238E27FC236}">
                <a16:creationId xmlns:a16="http://schemas.microsoft.com/office/drawing/2014/main" id="{B8E84297-AF36-4EF2-8699-8C45EA657B27}"/>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8" name="Text Box 14">
            <a:extLst>
              <a:ext uri="{FF2B5EF4-FFF2-40B4-BE49-F238E27FC236}">
                <a16:creationId xmlns:a16="http://schemas.microsoft.com/office/drawing/2014/main" id="{751B7692-ED58-4E5D-972C-227A346E82E7}"/>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17</a:t>
            </a:r>
          </a:p>
        </p:txBody>
      </p:sp>
    </p:spTree>
    <p:custDataLst>
      <p:tags r:id="rId14"/>
    </p:custDataLst>
    <p:extLst>
      <p:ext uri="{BB962C8B-B14F-4D97-AF65-F5344CB8AC3E}">
        <p14:creationId xmlns:p14="http://schemas.microsoft.com/office/powerpoint/2010/main" val="472441399"/>
      </p:ext>
    </p:extLst>
  </p:cSld>
  <p:clrMap bg1="lt1" tx1="dk1" bg2="lt2" tx2="dk2" accent1="accent1" accent2="accent2" accent3="accent3" accent4="accent4" accent5="accent5" accent6="accent6" hlink="hlink" folHlink="folHlink"/>
  <p:sldLayoutIdLst>
    <p:sldLayoutId id="2147485200" r:id="rId1"/>
    <p:sldLayoutId id="2147485201" r:id="rId2"/>
    <p:sldLayoutId id="2147485202" r:id="rId3"/>
    <p:sldLayoutId id="2147485203" r:id="rId4"/>
    <p:sldLayoutId id="2147485204" r:id="rId5"/>
    <p:sldLayoutId id="2147485205" r:id="rId6"/>
    <p:sldLayoutId id="2147485206" r:id="rId7"/>
    <p:sldLayoutId id="2147485207" r:id="rId8"/>
    <p:sldLayoutId id="2147485208" r:id="rId9"/>
    <p:sldLayoutId id="2147485209" r:id="rId10"/>
    <p:sldLayoutId id="2147485210" r:id="rId11"/>
    <p:sldLayoutId id="2147485211" r:id="rId12"/>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FF6600"/>
          </a:solidFill>
          <a:latin typeface="Arial" charset="0"/>
        </a:defRPr>
      </a:lvl6pPr>
      <a:lvl7pPr marL="914400" algn="l" rtl="0" fontAlgn="base">
        <a:spcBef>
          <a:spcPct val="0"/>
        </a:spcBef>
        <a:spcAft>
          <a:spcPct val="0"/>
        </a:spcAft>
        <a:defRPr sz="2800" b="1">
          <a:solidFill>
            <a:srgbClr val="FF6600"/>
          </a:solidFill>
          <a:latin typeface="Arial" charset="0"/>
        </a:defRPr>
      </a:lvl7pPr>
      <a:lvl8pPr marL="1371600" algn="l" rtl="0" fontAlgn="base">
        <a:spcBef>
          <a:spcPct val="0"/>
        </a:spcBef>
        <a:spcAft>
          <a:spcPct val="0"/>
        </a:spcAft>
        <a:defRPr sz="2800" b="1">
          <a:solidFill>
            <a:srgbClr val="FF6600"/>
          </a:solidFill>
          <a:latin typeface="Arial" charset="0"/>
        </a:defRPr>
      </a:lvl8pPr>
      <a:lvl9pPr marL="1828800" algn="l" rtl="0" fontAlgn="base">
        <a:spcBef>
          <a:spcPct val="0"/>
        </a:spcBef>
        <a:spcAft>
          <a:spcPct val="0"/>
        </a:spcAft>
        <a:defRPr sz="2800" b="1">
          <a:solidFill>
            <a:srgbClr val="FF6600"/>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slideLayout" Target="../slideLayouts/slideLayout20.xml"/><Relationship Id="rId7" Type="http://schemas.openxmlformats.org/officeDocument/2006/relationships/image" Target="../media/image11.jpg"/><Relationship Id="rId2" Type="http://schemas.openxmlformats.org/officeDocument/2006/relationships/control" Target="../activeX/activeX4.xml"/><Relationship Id="rId1" Type="http://schemas.openxmlformats.org/officeDocument/2006/relationships/vmlDrawing" Target="../drawings/vmlDrawing4.vml"/><Relationship Id="rId6" Type="http://schemas.openxmlformats.org/officeDocument/2006/relationships/image" Target="../media/image10.png"/><Relationship Id="rId5" Type="http://schemas.openxmlformats.org/officeDocument/2006/relationships/image" Target="../media/image6.png"/><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slideLayout" Target="../slideLayouts/slideLayout20.xml"/><Relationship Id="rId7" Type="http://schemas.openxmlformats.org/officeDocument/2006/relationships/image" Target="../media/image15.png"/><Relationship Id="rId2" Type="http://schemas.openxmlformats.org/officeDocument/2006/relationships/control" Target="../activeX/activeX5.xml"/><Relationship Id="rId1" Type="http://schemas.openxmlformats.org/officeDocument/2006/relationships/vmlDrawing" Target="../drawings/vmlDrawing5.vml"/><Relationship Id="rId6" Type="http://schemas.openxmlformats.org/officeDocument/2006/relationships/image" Target="../media/image10.png"/><Relationship Id="rId5" Type="http://schemas.openxmlformats.org/officeDocument/2006/relationships/image" Target="../media/image6.png"/><Relationship Id="rId4" Type="http://schemas.openxmlformats.org/officeDocument/2006/relationships/notesSlide" Target="../notesSlides/notesSlide11.xml"/><Relationship Id="rId9" Type="http://schemas.openxmlformats.org/officeDocument/2006/relationships/image" Target="../media/image9.wmf"/></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slideLayout" Target="../slideLayouts/slideLayout20.xml"/><Relationship Id="rId7" Type="http://schemas.openxmlformats.org/officeDocument/2006/relationships/image" Target="../media/image11.jpg"/><Relationship Id="rId2" Type="http://schemas.openxmlformats.org/officeDocument/2006/relationships/control" Target="../activeX/activeX6.xml"/><Relationship Id="rId1" Type="http://schemas.openxmlformats.org/officeDocument/2006/relationships/vmlDrawing" Target="../drawings/vmlDrawing6.vml"/><Relationship Id="rId6" Type="http://schemas.openxmlformats.org/officeDocument/2006/relationships/image" Target="../media/image10.png"/><Relationship Id="rId5" Type="http://schemas.openxmlformats.org/officeDocument/2006/relationships/image" Target="../media/image6.png"/><Relationship Id="rId4"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slideLayout" Target="../slideLayouts/slideLayout20.xml"/><Relationship Id="rId7" Type="http://schemas.openxmlformats.org/officeDocument/2006/relationships/image" Target="../media/image8.png"/><Relationship Id="rId2" Type="http://schemas.openxmlformats.org/officeDocument/2006/relationships/control" Target="../activeX/activeX7.xml"/><Relationship Id="rId1" Type="http://schemas.openxmlformats.org/officeDocument/2006/relationships/vmlDrawing" Target="../drawings/vmlDrawing7.vml"/><Relationship Id="rId6" Type="http://schemas.openxmlformats.org/officeDocument/2006/relationships/image" Target="../media/image10.png"/><Relationship Id="rId5" Type="http://schemas.openxmlformats.org/officeDocument/2006/relationships/image" Target="../media/image6.png"/><Relationship Id="rId10" Type="http://schemas.openxmlformats.org/officeDocument/2006/relationships/image" Target="../media/image9.wmf"/><Relationship Id="rId4" Type="http://schemas.openxmlformats.org/officeDocument/2006/relationships/notesSlide" Target="../notesSlides/notesSlide16.xml"/><Relationship Id="rId9" Type="http://schemas.openxmlformats.org/officeDocument/2006/relationships/image" Target="../media/image11.jpg"/></Relationships>
</file>

<file path=ppt/slides/_rels/slide17.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slideLayout" Target="../slideLayouts/slideLayout20.xml"/><Relationship Id="rId7" Type="http://schemas.openxmlformats.org/officeDocument/2006/relationships/image" Target="../media/image11.jpg"/><Relationship Id="rId2" Type="http://schemas.openxmlformats.org/officeDocument/2006/relationships/control" Target="../activeX/activeX8.xml"/><Relationship Id="rId1" Type="http://schemas.openxmlformats.org/officeDocument/2006/relationships/vmlDrawing" Target="../drawings/vmlDrawing8.vml"/><Relationship Id="rId6" Type="http://schemas.openxmlformats.org/officeDocument/2006/relationships/image" Target="../media/image8.png"/><Relationship Id="rId5" Type="http://schemas.openxmlformats.org/officeDocument/2006/relationships/image" Target="../media/image10.png"/><Relationship Id="rId4"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slideLayout" Target="../slideLayouts/slideLayout20.xml"/><Relationship Id="rId7" Type="http://schemas.openxmlformats.org/officeDocument/2006/relationships/image" Target="../media/image8.png"/><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image" Target="../media/image10.png"/><Relationship Id="rId5" Type="http://schemas.openxmlformats.org/officeDocument/2006/relationships/image" Target="../media/image6.png"/><Relationship Id="rId4" Type="http://schemas.openxmlformats.org/officeDocument/2006/relationships/notesSlide" Target="../notesSlides/notesSlide4.xml"/><Relationship Id="rId9" Type="http://schemas.openxmlformats.org/officeDocument/2006/relationships/image" Target="../media/image9.wmf"/></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slideLayout" Target="../slideLayouts/slideLayout20.xml"/><Relationship Id="rId7" Type="http://schemas.openxmlformats.org/officeDocument/2006/relationships/image" Target="../media/image15.png"/><Relationship Id="rId2" Type="http://schemas.openxmlformats.org/officeDocument/2006/relationships/control" Target="../activeX/activeX2.xml"/><Relationship Id="rId1" Type="http://schemas.openxmlformats.org/officeDocument/2006/relationships/vmlDrawing" Target="../drawings/vmlDrawing2.vml"/><Relationship Id="rId6" Type="http://schemas.openxmlformats.org/officeDocument/2006/relationships/image" Target="../media/image10.png"/><Relationship Id="rId5" Type="http://schemas.openxmlformats.org/officeDocument/2006/relationships/image" Target="../media/image6.png"/><Relationship Id="rId4" Type="http://schemas.openxmlformats.org/officeDocument/2006/relationships/notesSlide" Target="../notesSlides/notesSlide7.xml"/><Relationship Id="rId9" Type="http://schemas.openxmlformats.org/officeDocument/2006/relationships/image" Target="../media/image9.wmf"/></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6.png"/><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slideLayout" Target="../slideLayouts/slideLayout20.xml"/><Relationship Id="rId7" Type="http://schemas.openxmlformats.org/officeDocument/2006/relationships/image" Target="../media/image11.jpg"/><Relationship Id="rId2" Type="http://schemas.openxmlformats.org/officeDocument/2006/relationships/control" Target="../activeX/activeX3.xml"/><Relationship Id="rId1" Type="http://schemas.openxmlformats.org/officeDocument/2006/relationships/vmlDrawing" Target="../drawings/vmlDrawing3.vml"/><Relationship Id="rId6" Type="http://schemas.openxmlformats.org/officeDocument/2006/relationships/image" Target="../media/image10.png"/><Relationship Id="rId5" Type="http://schemas.openxmlformats.org/officeDocument/2006/relationships/image" Target="../media/image6.png"/><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a:extLst>
              <a:ext uri="{FF2B5EF4-FFF2-40B4-BE49-F238E27FC236}">
                <a16:creationId xmlns:a16="http://schemas.microsoft.com/office/drawing/2014/main" id="{9BCE0AEB-52D6-4EEC-92F1-40BBF4667517}"/>
              </a:ext>
            </a:extLst>
          </p:cNvPr>
          <p:cNvSpPr>
            <a:spLocks noGrp="1"/>
          </p:cNvSpPr>
          <p:nvPr>
            <p:ph type="title"/>
          </p:nvPr>
        </p:nvSpPr>
        <p:spPr/>
        <p:txBody>
          <a:bodyPr/>
          <a:lstStyle/>
          <a:p>
            <a:r>
              <a:rPr lang="en-US" altLang="en-US" dirty="0"/>
              <a:t>Visible</a:t>
            </a:r>
            <a:br>
              <a:rPr lang="en-GB" altLang="en-US" dirty="0"/>
            </a:br>
            <a:r>
              <a:rPr lang="en-GB" altLang="en-US" dirty="0"/>
              <a:t>Light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6">
            <a:extLst>
              <a:ext uri="{FF2B5EF4-FFF2-40B4-BE49-F238E27FC236}">
                <a16:creationId xmlns:a16="http://schemas.microsoft.com/office/drawing/2014/main" id="{9ADA5805-0CAE-498E-8BB4-96EAB75ED5AD}"/>
              </a:ext>
            </a:extLst>
          </p:cNvPr>
          <p:cNvSpPr>
            <a:spLocks noGrp="1" noChangeArrowheads="1"/>
          </p:cNvSpPr>
          <p:nvPr>
            <p:ph type="title"/>
          </p:nvPr>
        </p:nvSpPr>
        <p:spPr/>
        <p:txBody>
          <a:bodyPr/>
          <a:lstStyle/>
          <a:p>
            <a:pPr eaLnBrk="1" hangingPunct="1"/>
            <a:r>
              <a:rPr lang="en-GB" altLang="en-US" dirty="0"/>
              <a:t>Seeing </a:t>
            </a:r>
            <a:r>
              <a:rPr lang="en-GB" altLang="en-US" dirty="0" err="1"/>
              <a:t>colors</a:t>
            </a:r>
            <a:r>
              <a:rPr lang="en-GB" altLang="en-US" dirty="0"/>
              <a:t> in </a:t>
            </a:r>
            <a:r>
              <a:rPr lang="en-GB" altLang="en-US" dirty="0" err="1"/>
              <a:t>colored</a:t>
            </a:r>
            <a:r>
              <a:rPr lang="en-GB" altLang="en-US" dirty="0"/>
              <a:t> light</a:t>
            </a:r>
          </a:p>
        </p:txBody>
      </p:sp>
      <p:pic>
        <p:nvPicPr>
          <p:cNvPr id="6" name="Picture 19">
            <a:hlinkClick r:id="" action="ppaction://hlinkshowjump?jump=nextslide"/>
            <a:extLst>
              <a:ext uri="{FF2B5EF4-FFF2-40B4-BE49-F238E27FC236}">
                <a16:creationId xmlns:a16="http://schemas.microsoft.com/office/drawing/2014/main" id="{B3C3E49F-2951-45A1-98E6-FB456EB02AE5}"/>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6" descr="flash_icon">
            <a:extLst>
              <a:ext uri="{FF2B5EF4-FFF2-40B4-BE49-F238E27FC236}">
                <a16:creationId xmlns:a16="http://schemas.microsoft.com/office/drawing/2014/main" id="{2337E097-D63E-4403-B9B7-D87CD356D27C}"/>
              </a:ext>
            </a:extLst>
          </p:cNvPr>
          <p:cNvPicPr>
            <a:picLocks noChangeAspect="1" noChangeArrowheads="1"/>
          </p:cNvPicPr>
          <p:nvPr/>
        </p:nvPicPr>
        <p:blipFill>
          <a:blip r:embed="rId6" cstate="print"/>
          <a:srcRect/>
          <a:stretch>
            <a:fillRect/>
          </a:stretch>
        </p:blipFill>
        <p:spPr bwMode="auto">
          <a:xfrm>
            <a:off x="8634413" y="115888"/>
            <a:ext cx="385762" cy="431800"/>
          </a:xfrm>
          <a:prstGeom prst="rect">
            <a:avLst/>
          </a:prstGeom>
          <a:noFill/>
          <a:ln w="9525">
            <a:noFill/>
            <a:miter lim="800000"/>
            <a:headEnd/>
            <a:tailEnd/>
          </a:ln>
        </p:spPr>
      </p:pic>
      <p:pic>
        <p:nvPicPr>
          <p:cNvPr id="2" name="Picture 1"/>
          <p:cNvPicPr>
            <a:picLocks/>
          </p:cNvPicPr>
          <p:nvPr/>
        </p:nvPicPr>
        <p:blipFill>
          <a:blip r:embed="rId7">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4130"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36612D64-7A91-45C7-A688-32912602CCB5}"/>
                    </a:ext>
                  </a:extLst>
                </p:cNvPr>
                <p:cNvPicPr>
                  <a:picLocks/>
                </p:cNvPicPr>
                <p:nvPr/>
              </p:nvPicPr>
              <p:blipFill>
                <a:blip r:embed="rId8"/>
                <a:stretch>
                  <a:fillRect/>
                </a:stretch>
              </p:blipFill>
              <p:spPr>
                <a:xfrm>
                  <a:off x="212725" y="800100"/>
                  <a:ext cx="8699500" cy="5308600"/>
                </a:xfrm>
                <a:prstGeom prst="rect">
                  <a:avLst/>
                </a:prstGeom>
              </p:spPr>
            </p:pic>
          </p:control>
        </mc:Fallback>
      </mc:AlternateContent>
    </p:controls>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6">
            <a:extLst>
              <a:ext uri="{FF2B5EF4-FFF2-40B4-BE49-F238E27FC236}">
                <a16:creationId xmlns:a16="http://schemas.microsoft.com/office/drawing/2014/main" id="{4EAA806B-9450-4839-A310-ADFF22C919E5}"/>
              </a:ext>
            </a:extLst>
          </p:cNvPr>
          <p:cNvSpPr>
            <a:spLocks noGrp="1" noChangeArrowheads="1"/>
          </p:cNvSpPr>
          <p:nvPr>
            <p:ph type="title"/>
          </p:nvPr>
        </p:nvSpPr>
        <p:spPr/>
        <p:txBody>
          <a:bodyPr/>
          <a:lstStyle/>
          <a:p>
            <a:pPr eaLnBrk="1" hangingPunct="1"/>
            <a:r>
              <a:rPr lang="en-GB" altLang="en-US" sz="2600" dirty="0"/>
              <a:t>How do we see </a:t>
            </a:r>
            <a:r>
              <a:rPr lang="en-GB" altLang="en-US" sz="2600" dirty="0" err="1"/>
              <a:t>colors</a:t>
            </a:r>
            <a:r>
              <a:rPr lang="en-GB" altLang="en-US" sz="2600" dirty="0"/>
              <a:t> in </a:t>
            </a:r>
            <a:r>
              <a:rPr lang="en-GB" altLang="en-US" sz="2600" dirty="0" err="1"/>
              <a:t>colored</a:t>
            </a:r>
            <a:r>
              <a:rPr lang="en-GB" altLang="en-US" sz="2600" dirty="0"/>
              <a:t> light?</a:t>
            </a:r>
          </a:p>
        </p:txBody>
      </p:sp>
      <p:pic>
        <p:nvPicPr>
          <p:cNvPr id="6" name="Picture 19">
            <a:hlinkClick r:id="" action="ppaction://hlinkshowjump?jump=nextslide"/>
            <a:extLst>
              <a:ext uri="{FF2B5EF4-FFF2-40B4-BE49-F238E27FC236}">
                <a16:creationId xmlns:a16="http://schemas.microsoft.com/office/drawing/2014/main" id="{D1C2FDF5-BD9E-468C-8BE2-5E050B49EF0B}"/>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6" descr="flash_icon">
            <a:extLst>
              <a:ext uri="{FF2B5EF4-FFF2-40B4-BE49-F238E27FC236}">
                <a16:creationId xmlns:a16="http://schemas.microsoft.com/office/drawing/2014/main" id="{8FDF1DAE-59FC-4FD1-ACD1-BB257ECFD964}"/>
              </a:ext>
            </a:extLst>
          </p:cNvPr>
          <p:cNvPicPr>
            <a:picLocks noChangeAspect="1" noChangeArrowheads="1"/>
          </p:cNvPicPr>
          <p:nvPr/>
        </p:nvPicPr>
        <p:blipFill>
          <a:blip r:embed="rId6" cstate="print"/>
          <a:srcRect/>
          <a:stretch>
            <a:fillRect/>
          </a:stretch>
        </p:blipFill>
        <p:spPr bwMode="auto">
          <a:xfrm>
            <a:off x="8634413" y="115888"/>
            <a:ext cx="385762" cy="431800"/>
          </a:xfrm>
          <a:prstGeom prst="rect">
            <a:avLst/>
          </a:prstGeom>
          <a:noFill/>
          <a:ln w="9525">
            <a:noFill/>
            <a:miter lim="800000"/>
            <a:headEnd/>
            <a:tailEnd/>
          </a:ln>
        </p:spPr>
      </p:pic>
      <p:pic>
        <p:nvPicPr>
          <p:cNvPr id="9" name="Picture 9">
            <a:extLst>
              <a:ext uri="{FF2B5EF4-FFF2-40B4-BE49-F238E27FC236}">
                <a16:creationId xmlns:a16="http://schemas.microsoft.com/office/drawing/2014/main" id="{9BBB0E4D-C329-4821-988E-013A6846768A}"/>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164045" y="86520"/>
            <a:ext cx="442911" cy="516730"/>
          </a:xfrm>
          <a:prstGeom prst="rect">
            <a:avLst/>
          </a:prstGeom>
          <a:noFill/>
          <a:ln w="9525">
            <a:noFill/>
            <a:miter lim="800000"/>
            <a:headEnd/>
            <a:tailEnd/>
          </a:ln>
        </p:spPr>
      </p:pic>
      <p:pic>
        <p:nvPicPr>
          <p:cNvPr id="2" name="Picture 1"/>
          <p:cNvPicPr>
            <a:picLocks/>
          </p:cNvPicPr>
          <p:nvPr/>
        </p:nvPicPr>
        <p:blipFill>
          <a:blip r:embed="rId8">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5154"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CDA916FA-8631-4E9A-BC42-9488CF1CC135}"/>
                    </a:ext>
                  </a:extLst>
                </p:cNvPr>
                <p:cNvPicPr>
                  <a:picLocks/>
                </p:cNvPicPr>
                <p:nvPr/>
              </p:nvPicPr>
              <p:blipFill>
                <a:blip r:embed="rId9"/>
                <a:stretch>
                  <a:fillRect/>
                </a:stretch>
              </p:blipFill>
              <p:spPr>
                <a:xfrm>
                  <a:off x="212725" y="800100"/>
                  <a:ext cx="8699500" cy="5308600"/>
                </a:xfrm>
                <a:prstGeom prst="rect">
                  <a:avLst/>
                </a:prstGeom>
              </p:spPr>
            </p:pic>
          </p:control>
        </mc:Fallback>
      </mc:AlternateContent>
    </p:controls>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a:extLst>
              <a:ext uri="{FF2B5EF4-FFF2-40B4-BE49-F238E27FC236}">
                <a16:creationId xmlns:a16="http://schemas.microsoft.com/office/drawing/2014/main" id="{C68608D0-A4FA-4C57-AE62-7D63F05D85B7}"/>
              </a:ext>
            </a:extLst>
          </p:cNvPr>
          <p:cNvSpPr txBox="1">
            <a:spLocks noChangeArrowheads="1"/>
          </p:cNvSpPr>
          <p:nvPr/>
        </p:nvSpPr>
        <p:spPr bwMode="auto">
          <a:xfrm>
            <a:off x="358775" y="779463"/>
            <a:ext cx="8353425"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nSpc>
                <a:spcPct val="90000"/>
              </a:lnSpc>
              <a:spcBef>
                <a:spcPct val="20000"/>
              </a:spcBef>
              <a:buFont typeface="Wingdings" panose="05000000000000000000" pitchFamily="2" charset="2"/>
              <a:buNone/>
            </a:pPr>
            <a:r>
              <a:rPr lang="en-GB" altLang="en-US"/>
              <a:t>Materials that transmit visible light are either </a:t>
            </a:r>
            <a:r>
              <a:rPr lang="en-GB" altLang="en-US" b="1">
                <a:solidFill>
                  <a:srgbClr val="286DA6"/>
                </a:solidFill>
              </a:rPr>
              <a:t>transparent</a:t>
            </a:r>
            <a:r>
              <a:rPr lang="en-GB" altLang="en-US"/>
              <a:t> </a:t>
            </a:r>
            <a:br>
              <a:rPr lang="en-GB" altLang="en-US"/>
            </a:br>
            <a:r>
              <a:rPr lang="en-GB" altLang="en-US"/>
              <a:t>or </a:t>
            </a:r>
            <a:r>
              <a:rPr lang="en-GB" altLang="en-US" b="1">
                <a:solidFill>
                  <a:srgbClr val="286DA6"/>
                </a:solidFill>
              </a:rPr>
              <a:t>translucent</a:t>
            </a:r>
            <a:r>
              <a:rPr lang="en-GB" altLang="en-US"/>
              <a:t>.</a:t>
            </a:r>
          </a:p>
        </p:txBody>
      </p:sp>
      <p:sp>
        <p:nvSpPr>
          <p:cNvPr id="27651" name="Rectangle 6">
            <a:extLst>
              <a:ext uri="{FF2B5EF4-FFF2-40B4-BE49-F238E27FC236}">
                <a16:creationId xmlns:a16="http://schemas.microsoft.com/office/drawing/2014/main" id="{1B238431-CA48-4B0B-B711-36A947CB4031}"/>
              </a:ext>
            </a:extLst>
          </p:cNvPr>
          <p:cNvSpPr>
            <a:spLocks noGrp="1" noChangeArrowheads="1"/>
          </p:cNvSpPr>
          <p:nvPr>
            <p:ph type="title"/>
          </p:nvPr>
        </p:nvSpPr>
        <p:spPr/>
        <p:txBody>
          <a:bodyPr/>
          <a:lstStyle/>
          <a:p>
            <a:pPr eaLnBrk="1" hangingPunct="1"/>
            <a:r>
              <a:rPr lang="en-GB" altLang="en-US"/>
              <a:t>Transmitting visible light</a:t>
            </a:r>
          </a:p>
        </p:txBody>
      </p:sp>
      <p:sp>
        <p:nvSpPr>
          <p:cNvPr id="9" name="Simplified Text Shape 1">
            <a:extLst>
              <a:ext uri="{FF2B5EF4-FFF2-40B4-BE49-F238E27FC236}">
                <a16:creationId xmlns:a16="http://schemas.microsoft.com/office/drawing/2014/main" id="{816BBC78-108E-4A6C-90BF-90D3EFF0ADA0}"/>
              </a:ext>
            </a:extLst>
          </p:cNvPr>
          <p:cNvSpPr txBox="1">
            <a:spLocks noChangeArrowheads="1"/>
          </p:cNvSpPr>
          <p:nvPr/>
        </p:nvSpPr>
        <p:spPr bwMode="auto">
          <a:xfrm>
            <a:off x="360363" y="1646238"/>
            <a:ext cx="83756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solidFill>
                  <a:srgbClr val="010066"/>
                </a:solidFill>
              </a:rPr>
              <a:t>Light waves pass through transparent materials and all leave the material in the </a:t>
            </a:r>
            <a:r>
              <a:rPr lang="en-GB" altLang="en-US" dirty="0"/>
              <a:t>same</a:t>
            </a:r>
            <a:r>
              <a:rPr lang="en-GB" altLang="en-US" b="1" dirty="0">
                <a:solidFill>
                  <a:srgbClr val="286DA6"/>
                </a:solidFill>
              </a:rPr>
              <a:t> </a:t>
            </a:r>
            <a:r>
              <a:rPr lang="en-GB" altLang="en-US" dirty="0">
                <a:solidFill>
                  <a:srgbClr val="010066"/>
                </a:solidFill>
              </a:rPr>
              <a:t>direction. This means that objects can be seen clearly through transparent materials.</a:t>
            </a:r>
          </a:p>
        </p:txBody>
      </p:sp>
      <p:sp>
        <p:nvSpPr>
          <p:cNvPr id="11" name="Simplified Text Shape 2">
            <a:extLst>
              <a:ext uri="{FF2B5EF4-FFF2-40B4-BE49-F238E27FC236}">
                <a16:creationId xmlns:a16="http://schemas.microsoft.com/office/drawing/2014/main" id="{0E9C3235-FB5F-4452-9DD2-D05D7D8A9510}"/>
              </a:ext>
            </a:extLst>
          </p:cNvPr>
          <p:cNvSpPr txBox="1">
            <a:spLocks noChangeArrowheads="1"/>
          </p:cNvSpPr>
          <p:nvPr/>
        </p:nvSpPr>
        <p:spPr bwMode="auto">
          <a:xfrm>
            <a:off x="360363" y="2957513"/>
            <a:ext cx="85185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a:solidFill>
                  <a:srgbClr val="010066"/>
                </a:solidFill>
              </a:rPr>
              <a:t>Light waves also pass through translucent materials, but they are </a:t>
            </a:r>
            <a:r>
              <a:rPr lang="en-GB" altLang="en-US" b="1">
                <a:solidFill>
                  <a:srgbClr val="286DA6"/>
                </a:solidFill>
              </a:rPr>
              <a:t>scattered</a:t>
            </a:r>
            <a:r>
              <a:rPr lang="en-GB" altLang="en-US">
                <a:solidFill>
                  <a:srgbClr val="010066"/>
                </a:solidFill>
              </a:rPr>
              <a:t>. The light waves leave the material in many directions, so appear blurred through translucent materials.</a:t>
            </a:r>
          </a:p>
        </p:txBody>
      </p:sp>
      <p:sp>
        <p:nvSpPr>
          <p:cNvPr id="8" name="Simplified Text Shape 2222">
            <a:extLst>
              <a:ext uri="{FF2B5EF4-FFF2-40B4-BE49-F238E27FC236}">
                <a16:creationId xmlns:a16="http://schemas.microsoft.com/office/drawing/2014/main" id="{A454CE0C-5662-4FD8-B0DF-776453C669ED}"/>
              </a:ext>
            </a:extLst>
          </p:cNvPr>
          <p:cNvSpPr txBox="1">
            <a:spLocks noChangeArrowheads="1"/>
          </p:cNvSpPr>
          <p:nvPr/>
        </p:nvSpPr>
        <p:spPr bwMode="auto">
          <a:xfrm>
            <a:off x="3773488" y="4267200"/>
            <a:ext cx="5275262"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solidFill>
                  <a:srgbClr val="010066"/>
                </a:solidFill>
              </a:rPr>
              <a:t>Some materials transmit some wavelengths of light and absorb others. </a:t>
            </a:r>
            <a:r>
              <a:rPr lang="en-GB" altLang="en-US" b="1" dirty="0" err="1">
                <a:solidFill>
                  <a:srgbClr val="286DA6"/>
                </a:solidFill>
              </a:rPr>
              <a:t>Color</a:t>
            </a:r>
            <a:r>
              <a:rPr lang="en-GB" altLang="en-US" b="1" dirty="0">
                <a:solidFill>
                  <a:srgbClr val="286DA6"/>
                </a:solidFill>
              </a:rPr>
              <a:t> filters </a:t>
            </a:r>
            <a:r>
              <a:rPr lang="en-GB" altLang="en-US" dirty="0">
                <a:solidFill>
                  <a:srgbClr val="010066"/>
                </a:solidFill>
              </a:rPr>
              <a:t>only transmit light of a particular </a:t>
            </a:r>
            <a:r>
              <a:rPr lang="en-GB" altLang="en-US" dirty="0" err="1">
                <a:solidFill>
                  <a:srgbClr val="010066"/>
                </a:solidFill>
              </a:rPr>
              <a:t>color</a:t>
            </a:r>
            <a:r>
              <a:rPr lang="en-GB" altLang="en-US" dirty="0">
                <a:solidFill>
                  <a:srgbClr val="010066"/>
                </a:solidFill>
              </a:rPr>
              <a:t>, because all other wavelengths are absorbed.</a:t>
            </a:r>
          </a:p>
        </p:txBody>
      </p:sp>
      <p:pic>
        <p:nvPicPr>
          <p:cNvPr id="10" name="Picture 9" descr="Green_filter.png">
            <a:extLst>
              <a:ext uri="{FF2B5EF4-FFF2-40B4-BE49-F238E27FC236}">
                <a16:creationId xmlns:a16="http://schemas.microsoft.com/office/drawing/2014/main" id="{9B7D267A-AB02-46C9-A18A-9E1A34A5163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750" y="4497388"/>
            <a:ext cx="3460750"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9">
            <a:hlinkClick r:id="" action="ppaction://hlinkshowjump?jump=nextslide"/>
            <a:extLst>
              <a:ext uri="{FF2B5EF4-FFF2-40B4-BE49-F238E27FC236}">
                <a16:creationId xmlns:a16="http://schemas.microsoft.com/office/drawing/2014/main" id="{D7910A06-78D9-4BFA-8703-7FF1D25E423D}"/>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P spid="11" grpId="0" autoUpdateAnimBg="0"/>
      <p:bldP spid="8"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46177288-5329-4EDC-804D-8A08B0420454}"/>
              </a:ext>
            </a:extLst>
          </p:cNvPr>
          <p:cNvSpPr>
            <a:spLocks noGrp="1"/>
          </p:cNvSpPr>
          <p:nvPr>
            <p:ph type="title"/>
          </p:nvPr>
        </p:nvSpPr>
        <p:spPr/>
        <p:txBody>
          <a:bodyPr/>
          <a:lstStyle/>
          <a:p>
            <a:r>
              <a:rPr lang="en-GB" altLang="en-US"/>
              <a:t>Refracting visible light</a:t>
            </a:r>
          </a:p>
        </p:txBody>
      </p:sp>
      <p:sp>
        <p:nvSpPr>
          <p:cNvPr id="28675" name="TextBox 5">
            <a:extLst>
              <a:ext uri="{FF2B5EF4-FFF2-40B4-BE49-F238E27FC236}">
                <a16:creationId xmlns:a16="http://schemas.microsoft.com/office/drawing/2014/main" id="{969B969A-3439-453E-BE1A-5D74FFE84D60}"/>
              </a:ext>
            </a:extLst>
          </p:cNvPr>
          <p:cNvSpPr txBox="1">
            <a:spLocks noChangeArrowheads="1"/>
          </p:cNvSpPr>
          <p:nvPr/>
        </p:nvSpPr>
        <p:spPr bwMode="auto">
          <a:xfrm>
            <a:off x="358776" y="779463"/>
            <a:ext cx="81740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solidFill>
                  <a:srgbClr val="010066"/>
                </a:solidFill>
              </a:rPr>
              <a:t>When a material transmits light, the light may be </a:t>
            </a:r>
            <a:r>
              <a:rPr lang="en-GB" altLang="en-US" b="1" dirty="0">
                <a:solidFill>
                  <a:srgbClr val="286DA6"/>
                </a:solidFill>
              </a:rPr>
              <a:t>refracted</a:t>
            </a:r>
            <a:r>
              <a:rPr lang="en-GB" altLang="en-US" dirty="0"/>
              <a:t>. Light is refracted because it travels at different speeds in different materials.</a:t>
            </a:r>
          </a:p>
        </p:txBody>
      </p:sp>
      <p:sp>
        <p:nvSpPr>
          <p:cNvPr id="7" name="Rectangle 6">
            <a:extLst>
              <a:ext uri="{FF2B5EF4-FFF2-40B4-BE49-F238E27FC236}">
                <a16:creationId xmlns:a16="http://schemas.microsoft.com/office/drawing/2014/main" id="{523D4461-2C78-4154-9EE0-26467A0B093E}"/>
              </a:ext>
            </a:extLst>
          </p:cNvPr>
          <p:cNvSpPr>
            <a:spLocks noChangeArrowheads="1"/>
          </p:cNvSpPr>
          <p:nvPr/>
        </p:nvSpPr>
        <p:spPr bwMode="auto">
          <a:xfrm>
            <a:off x="360363" y="2220913"/>
            <a:ext cx="863441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All wavelengths of light travel at the same speed in a </a:t>
            </a:r>
            <a:r>
              <a:rPr lang="en-GB" altLang="en-US" b="1" dirty="0">
                <a:solidFill>
                  <a:srgbClr val="286DA6"/>
                </a:solidFill>
              </a:rPr>
              <a:t>vacuum</a:t>
            </a:r>
            <a:r>
              <a:rPr lang="en-GB" altLang="en-US" dirty="0"/>
              <a:t>, but the speed of light in a medium depends on the wavelength of the light as well as the medium it is traveling through. </a:t>
            </a:r>
          </a:p>
        </p:txBody>
      </p:sp>
      <p:sp>
        <p:nvSpPr>
          <p:cNvPr id="8" name="Rectangle 7">
            <a:extLst>
              <a:ext uri="{FF2B5EF4-FFF2-40B4-BE49-F238E27FC236}">
                <a16:creationId xmlns:a16="http://schemas.microsoft.com/office/drawing/2014/main" id="{F46CF29B-D31E-4F1A-91BA-F47BA24EC8C1}"/>
              </a:ext>
            </a:extLst>
          </p:cNvPr>
          <p:cNvSpPr>
            <a:spLocks noChangeArrowheads="1"/>
          </p:cNvSpPr>
          <p:nvPr/>
        </p:nvSpPr>
        <p:spPr bwMode="auto">
          <a:xfrm>
            <a:off x="360363" y="3662363"/>
            <a:ext cx="435839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This means that different wavelengths of light are refracted by different amounts.</a:t>
            </a:r>
          </a:p>
        </p:txBody>
      </p:sp>
      <p:pic>
        <p:nvPicPr>
          <p:cNvPr id="28678" name="Picture 11" descr="prism_RC3_amended2">
            <a:extLst>
              <a:ext uri="{FF2B5EF4-FFF2-40B4-BE49-F238E27FC236}">
                <a16:creationId xmlns:a16="http://schemas.microsoft.com/office/drawing/2014/main" id="{03ABD882-DDA4-4876-8AB7-FEC96ED125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59176">
            <a:off x="4657725" y="3363913"/>
            <a:ext cx="3851275" cy="235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6" name="Rectangle 8">
            <a:extLst>
              <a:ext uri="{FF2B5EF4-FFF2-40B4-BE49-F238E27FC236}">
                <a16:creationId xmlns:a16="http://schemas.microsoft.com/office/drawing/2014/main" id="{61DFBF0D-F3CF-4221-A8CF-FC20FCA51627}"/>
              </a:ext>
            </a:extLst>
          </p:cNvPr>
          <p:cNvSpPr>
            <a:spLocks noChangeArrowheads="1"/>
          </p:cNvSpPr>
          <p:nvPr/>
        </p:nvSpPr>
        <p:spPr bwMode="auto">
          <a:xfrm>
            <a:off x="360363" y="5103813"/>
            <a:ext cx="421163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This can be seen by passing white light through a </a:t>
            </a:r>
            <a:r>
              <a:rPr lang="en-GB" altLang="en-US" b="1" dirty="0">
                <a:solidFill>
                  <a:srgbClr val="286DA6"/>
                </a:solidFill>
              </a:rPr>
              <a:t>prism</a:t>
            </a:r>
            <a:r>
              <a:rPr lang="en-GB" altLang="en-US" dirty="0"/>
              <a:t>.</a:t>
            </a:r>
          </a:p>
        </p:txBody>
      </p:sp>
      <p:pic>
        <p:nvPicPr>
          <p:cNvPr id="11" name="Picture 19">
            <a:hlinkClick r:id="" action="ppaction://hlinkshowjump?jump=nextslide"/>
            <a:extLst>
              <a:ext uri="{FF2B5EF4-FFF2-40B4-BE49-F238E27FC236}">
                <a16:creationId xmlns:a16="http://schemas.microsoft.com/office/drawing/2014/main" id="{66A5F3E5-7488-48A9-8601-1F94578B1B12}"/>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2" name="Picture 9" descr="notes_icon">
            <a:extLst>
              <a:ext uri="{FF2B5EF4-FFF2-40B4-BE49-F238E27FC236}">
                <a16:creationId xmlns:a16="http://schemas.microsoft.com/office/drawing/2014/main" id="{6449E64B-B568-46D2-B4FD-59EE4E89EA73}"/>
              </a:ext>
            </a:extLst>
          </p:cNvPr>
          <p:cNvPicPr>
            <a:picLocks noChangeAspect="1" noChangeArrowheads="1"/>
          </p:cNvPicPr>
          <p:nvPr/>
        </p:nvPicPr>
        <p:blipFill>
          <a:blip r:embed="rId5" cstate="print"/>
          <a:srcRect/>
          <a:stretch>
            <a:fillRect/>
          </a:stretch>
        </p:blipFill>
        <p:spPr bwMode="auto">
          <a:xfrm>
            <a:off x="8532813" y="153987"/>
            <a:ext cx="442912" cy="3873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53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2253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6">
            <a:extLst>
              <a:ext uri="{FF2B5EF4-FFF2-40B4-BE49-F238E27FC236}">
                <a16:creationId xmlns:a16="http://schemas.microsoft.com/office/drawing/2014/main" id="{307C9F77-7BD0-4AE3-BBF9-5ED45277ECEE}"/>
              </a:ext>
            </a:extLst>
          </p:cNvPr>
          <p:cNvSpPr>
            <a:spLocks noGrp="1" noChangeArrowheads="1"/>
          </p:cNvSpPr>
          <p:nvPr>
            <p:ph type="title"/>
          </p:nvPr>
        </p:nvSpPr>
        <p:spPr/>
        <p:txBody>
          <a:bodyPr/>
          <a:lstStyle/>
          <a:p>
            <a:pPr eaLnBrk="1" hangingPunct="1"/>
            <a:r>
              <a:rPr lang="en-GB" altLang="en-US"/>
              <a:t>Passing white light through a prism</a:t>
            </a:r>
          </a:p>
        </p:txBody>
      </p:sp>
      <p:pic>
        <p:nvPicPr>
          <p:cNvPr id="6" name="Picture 19">
            <a:hlinkClick r:id="" action="ppaction://hlinkshowjump?jump=nextslide"/>
            <a:extLst>
              <a:ext uri="{FF2B5EF4-FFF2-40B4-BE49-F238E27FC236}">
                <a16:creationId xmlns:a16="http://schemas.microsoft.com/office/drawing/2014/main" id="{BA0FAF97-CF4C-41FA-83E4-A80FFE111B74}"/>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6" descr="flash_icon">
            <a:extLst>
              <a:ext uri="{FF2B5EF4-FFF2-40B4-BE49-F238E27FC236}">
                <a16:creationId xmlns:a16="http://schemas.microsoft.com/office/drawing/2014/main" id="{CB105F7C-7C47-49D7-B56E-AECAEDC5FA67}"/>
              </a:ext>
            </a:extLst>
          </p:cNvPr>
          <p:cNvPicPr>
            <a:picLocks noChangeAspect="1" noChangeArrowheads="1"/>
          </p:cNvPicPr>
          <p:nvPr/>
        </p:nvPicPr>
        <p:blipFill>
          <a:blip r:embed="rId6" cstate="print"/>
          <a:srcRect/>
          <a:stretch>
            <a:fillRect/>
          </a:stretch>
        </p:blipFill>
        <p:spPr bwMode="auto">
          <a:xfrm>
            <a:off x="8634413" y="115888"/>
            <a:ext cx="385762" cy="431800"/>
          </a:xfrm>
          <a:prstGeom prst="rect">
            <a:avLst/>
          </a:prstGeom>
          <a:noFill/>
          <a:ln w="9525">
            <a:noFill/>
            <a:miter lim="800000"/>
            <a:headEnd/>
            <a:tailEnd/>
          </a:ln>
        </p:spPr>
      </p:pic>
      <p:pic>
        <p:nvPicPr>
          <p:cNvPr id="2" name="Picture 1"/>
          <p:cNvPicPr>
            <a:picLocks/>
          </p:cNvPicPr>
          <p:nvPr/>
        </p:nvPicPr>
        <p:blipFill>
          <a:blip r:embed="rId7">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6176"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2D4D3F59-4E7B-4FF0-A6B5-D97979920C9D}"/>
                    </a:ext>
                  </a:extLst>
                </p:cNvPr>
                <p:cNvPicPr>
                  <a:picLocks/>
                </p:cNvPicPr>
                <p:nvPr/>
              </p:nvPicPr>
              <p:blipFill>
                <a:blip r:embed="rId8"/>
                <a:stretch>
                  <a:fillRect/>
                </a:stretch>
              </p:blipFill>
              <p:spPr>
                <a:xfrm>
                  <a:off x="212725" y="800100"/>
                  <a:ext cx="8699500" cy="5308600"/>
                </a:xfrm>
                <a:prstGeom prst="rect">
                  <a:avLst/>
                </a:prstGeom>
              </p:spPr>
            </p:pic>
          </p:control>
        </mc:Fallback>
      </mc:AlternateContent>
    </p:controls>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7B0E84E9-A45B-4857-9636-543E3389BCA8}"/>
              </a:ext>
            </a:extLst>
          </p:cNvPr>
          <p:cNvSpPr>
            <a:spLocks noGrp="1"/>
          </p:cNvSpPr>
          <p:nvPr>
            <p:ph type="title"/>
          </p:nvPr>
        </p:nvSpPr>
        <p:spPr/>
        <p:txBody>
          <a:bodyPr/>
          <a:lstStyle/>
          <a:p>
            <a:r>
              <a:rPr lang="en-GB" altLang="en-US"/>
              <a:t>Splitting white light</a:t>
            </a:r>
          </a:p>
        </p:txBody>
      </p:sp>
      <p:sp>
        <p:nvSpPr>
          <p:cNvPr id="29699" name="TextBox 5">
            <a:extLst>
              <a:ext uri="{FF2B5EF4-FFF2-40B4-BE49-F238E27FC236}">
                <a16:creationId xmlns:a16="http://schemas.microsoft.com/office/drawing/2014/main" id="{BB7BF1DE-EFF9-4A3F-AC52-FAE015639A02}"/>
              </a:ext>
            </a:extLst>
          </p:cNvPr>
          <p:cNvSpPr txBox="1">
            <a:spLocks noChangeArrowheads="1"/>
          </p:cNvSpPr>
          <p:nvPr/>
        </p:nvSpPr>
        <p:spPr bwMode="auto">
          <a:xfrm>
            <a:off x="358775" y="779463"/>
            <a:ext cx="831691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solidFill>
                  <a:srgbClr val="010066"/>
                </a:solidFill>
              </a:rPr>
              <a:t>A ray of white light can be split into a spectrum of </a:t>
            </a:r>
            <a:r>
              <a:rPr lang="en-GB" altLang="en-US" dirty="0" err="1">
                <a:solidFill>
                  <a:srgbClr val="010066"/>
                </a:solidFill>
              </a:rPr>
              <a:t>colors</a:t>
            </a:r>
            <a:r>
              <a:rPr lang="en-GB" altLang="en-US" dirty="0">
                <a:solidFill>
                  <a:srgbClr val="010066"/>
                </a:solidFill>
              </a:rPr>
              <a:t>. This is known as</a:t>
            </a:r>
            <a:r>
              <a:rPr lang="en-GB" altLang="en-US" dirty="0">
                <a:solidFill>
                  <a:schemeClr val="tx1"/>
                </a:solidFill>
              </a:rPr>
              <a:t> </a:t>
            </a:r>
            <a:r>
              <a:rPr lang="en-GB" altLang="en-US" b="1" dirty="0">
                <a:solidFill>
                  <a:srgbClr val="286DA6"/>
                </a:solidFill>
              </a:rPr>
              <a:t>dispersion</a:t>
            </a:r>
            <a:r>
              <a:rPr lang="en-GB" altLang="en-US" dirty="0">
                <a:solidFill>
                  <a:schemeClr val="tx1"/>
                </a:solidFill>
              </a:rPr>
              <a:t>.</a:t>
            </a:r>
          </a:p>
        </p:txBody>
      </p:sp>
      <p:sp>
        <p:nvSpPr>
          <p:cNvPr id="7" name="Rectangle 6">
            <a:extLst>
              <a:ext uri="{FF2B5EF4-FFF2-40B4-BE49-F238E27FC236}">
                <a16:creationId xmlns:a16="http://schemas.microsoft.com/office/drawing/2014/main" id="{98FEF1E7-0635-425E-B937-0C146476779E}"/>
              </a:ext>
            </a:extLst>
          </p:cNvPr>
          <p:cNvSpPr>
            <a:spLocks noChangeArrowheads="1"/>
          </p:cNvSpPr>
          <p:nvPr/>
        </p:nvSpPr>
        <p:spPr bwMode="auto">
          <a:xfrm>
            <a:off x="360363" y="1673225"/>
            <a:ext cx="8534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Dispersion in a prism occurs because white light consists of many </a:t>
            </a:r>
            <a:r>
              <a:rPr lang="en-GB" altLang="en-US" dirty="0">
                <a:solidFill>
                  <a:srgbClr val="010066"/>
                </a:solidFill>
              </a:rPr>
              <a:t>different wavelengths, which are </a:t>
            </a:r>
            <a:r>
              <a:rPr lang="en-GB" altLang="en-US" b="1" dirty="0">
                <a:solidFill>
                  <a:srgbClr val="286DA6"/>
                </a:solidFill>
              </a:rPr>
              <a:t>refracted</a:t>
            </a:r>
            <a:r>
              <a:rPr lang="en-GB" altLang="en-US" dirty="0">
                <a:solidFill>
                  <a:srgbClr val="010066"/>
                </a:solidFill>
              </a:rPr>
              <a:t> by different amounts. This separates the </a:t>
            </a:r>
            <a:r>
              <a:rPr lang="en-GB" altLang="en-US" dirty="0" err="1">
                <a:solidFill>
                  <a:srgbClr val="010066"/>
                </a:solidFill>
              </a:rPr>
              <a:t>colors</a:t>
            </a:r>
            <a:r>
              <a:rPr lang="en-GB" altLang="en-US" dirty="0">
                <a:solidFill>
                  <a:srgbClr val="010066"/>
                </a:solidFill>
              </a:rPr>
              <a:t> in order of wavelength</a:t>
            </a:r>
            <a:r>
              <a:rPr lang="en-GB" altLang="en-US" dirty="0"/>
              <a:t>. </a:t>
            </a:r>
          </a:p>
        </p:txBody>
      </p:sp>
      <p:sp>
        <p:nvSpPr>
          <p:cNvPr id="8" name="Rectangle 7">
            <a:extLst>
              <a:ext uri="{FF2B5EF4-FFF2-40B4-BE49-F238E27FC236}">
                <a16:creationId xmlns:a16="http://schemas.microsoft.com/office/drawing/2014/main" id="{0526E4F7-47B5-4607-BF09-ACE0DE8D7523}"/>
              </a:ext>
            </a:extLst>
          </p:cNvPr>
          <p:cNvSpPr>
            <a:spLocks noChangeArrowheads="1"/>
          </p:cNvSpPr>
          <p:nvPr/>
        </p:nvSpPr>
        <p:spPr bwMode="auto">
          <a:xfrm>
            <a:off x="360363" y="2936875"/>
            <a:ext cx="51689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Shorter wavelengths are slowed down more, so are refracted more when they enter a new medium.</a:t>
            </a:r>
          </a:p>
        </p:txBody>
      </p:sp>
      <p:pic>
        <p:nvPicPr>
          <p:cNvPr id="29702" name="Picture 11" descr="prism_RC3_amended2">
            <a:extLst>
              <a:ext uri="{FF2B5EF4-FFF2-40B4-BE49-F238E27FC236}">
                <a16:creationId xmlns:a16="http://schemas.microsoft.com/office/drawing/2014/main" id="{81B39D58-0FA4-41F0-8395-3FB1D91761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1438" y="3074988"/>
            <a:ext cx="5081587" cy="310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6" name="Rectangle 8">
            <a:extLst>
              <a:ext uri="{FF2B5EF4-FFF2-40B4-BE49-F238E27FC236}">
                <a16:creationId xmlns:a16="http://schemas.microsoft.com/office/drawing/2014/main" id="{D7F26827-97D7-4401-844A-D20AC0CB33DC}"/>
              </a:ext>
            </a:extLst>
          </p:cNvPr>
          <p:cNvSpPr>
            <a:spLocks noChangeArrowheads="1"/>
          </p:cNvSpPr>
          <p:nvPr/>
        </p:nvSpPr>
        <p:spPr bwMode="auto">
          <a:xfrm>
            <a:off x="360363" y="4200525"/>
            <a:ext cx="4572000"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Red light has the longest wavelength and refracts </a:t>
            </a:r>
            <a:br>
              <a:rPr lang="en-GB" altLang="en-US"/>
            </a:br>
            <a:r>
              <a:rPr lang="en-GB" altLang="en-US"/>
              <a:t>the least. Violet light has </a:t>
            </a:r>
            <a:br>
              <a:rPr lang="en-GB" altLang="en-US"/>
            </a:br>
            <a:r>
              <a:rPr lang="en-GB" altLang="en-US"/>
              <a:t>the shortest wavelength </a:t>
            </a:r>
            <a:br>
              <a:rPr lang="en-GB" altLang="en-US"/>
            </a:br>
            <a:r>
              <a:rPr lang="en-GB" altLang="en-US"/>
              <a:t>and refracts the most.</a:t>
            </a:r>
          </a:p>
        </p:txBody>
      </p:sp>
      <p:pic>
        <p:nvPicPr>
          <p:cNvPr id="9" name="Picture 19">
            <a:hlinkClick r:id="" action="ppaction://hlinkshowjump?jump=nextslide"/>
            <a:extLst>
              <a:ext uri="{FF2B5EF4-FFF2-40B4-BE49-F238E27FC236}">
                <a16:creationId xmlns:a16="http://schemas.microsoft.com/office/drawing/2014/main" id="{A32CBE17-2966-4CA8-97AC-A9E796B3EDBA}"/>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0" name="Picture 9">
            <a:extLst>
              <a:ext uri="{FF2B5EF4-FFF2-40B4-BE49-F238E27FC236}">
                <a16:creationId xmlns:a16="http://schemas.microsoft.com/office/drawing/2014/main" id="{5F769B00-CE70-4C20-BF21-19335F6254FD}"/>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53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2253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a:extLst>
              <a:ext uri="{FF2B5EF4-FFF2-40B4-BE49-F238E27FC236}">
                <a16:creationId xmlns:a16="http://schemas.microsoft.com/office/drawing/2014/main" id="{4DF3486A-4C8A-4BBE-918F-BDB25AB64057}"/>
              </a:ext>
            </a:extLst>
          </p:cNvPr>
          <p:cNvSpPr>
            <a:spLocks noGrp="1" noChangeArrowheads="1"/>
          </p:cNvSpPr>
          <p:nvPr>
            <p:ph type="title"/>
          </p:nvPr>
        </p:nvSpPr>
        <p:spPr/>
        <p:txBody>
          <a:bodyPr/>
          <a:lstStyle/>
          <a:p>
            <a:r>
              <a:rPr lang="en-GB" altLang="en-US"/>
              <a:t>Speed of light in materials</a:t>
            </a:r>
          </a:p>
        </p:txBody>
      </p:sp>
      <p:pic>
        <p:nvPicPr>
          <p:cNvPr id="7" name="Picture 19">
            <a:hlinkClick r:id="" action="ppaction://hlinkshowjump?jump=nextslide"/>
            <a:extLst>
              <a:ext uri="{FF2B5EF4-FFF2-40B4-BE49-F238E27FC236}">
                <a16:creationId xmlns:a16="http://schemas.microsoft.com/office/drawing/2014/main" id="{92B62B75-1164-436E-9EE5-8E7DE3E05452}"/>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6" descr="flash_icon">
            <a:extLst>
              <a:ext uri="{FF2B5EF4-FFF2-40B4-BE49-F238E27FC236}">
                <a16:creationId xmlns:a16="http://schemas.microsoft.com/office/drawing/2014/main" id="{0CFE1EF8-6922-4CE1-8EFF-273E72A92B85}"/>
              </a:ext>
            </a:extLst>
          </p:cNvPr>
          <p:cNvPicPr>
            <a:picLocks noChangeAspect="1" noChangeArrowheads="1"/>
          </p:cNvPicPr>
          <p:nvPr/>
        </p:nvPicPr>
        <p:blipFill>
          <a:blip r:embed="rId6" cstate="print"/>
          <a:srcRect/>
          <a:stretch>
            <a:fillRect/>
          </a:stretch>
        </p:blipFill>
        <p:spPr bwMode="auto">
          <a:xfrm>
            <a:off x="8634413" y="115888"/>
            <a:ext cx="385762" cy="431800"/>
          </a:xfrm>
          <a:prstGeom prst="rect">
            <a:avLst/>
          </a:prstGeom>
          <a:noFill/>
          <a:ln w="9525">
            <a:noFill/>
            <a:miter lim="800000"/>
            <a:headEnd/>
            <a:tailEnd/>
          </a:ln>
        </p:spPr>
      </p:pic>
      <p:pic>
        <p:nvPicPr>
          <p:cNvPr id="9" name="Picture 7" descr="notes_icon">
            <a:extLst>
              <a:ext uri="{FF2B5EF4-FFF2-40B4-BE49-F238E27FC236}">
                <a16:creationId xmlns:a16="http://schemas.microsoft.com/office/drawing/2014/main" id="{D399E66A-B314-4CD7-8FE6-A7252E4E440E}"/>
              </a:ext>
            </a:extLst>
          </p:cNvPr>
          <p:cNvPicPr>
            <a:picLocks noChangeAspect="1" noChangeArrowheads="1"/>
          </p:cNvPicPr>
          <p:nvPr/>
        </p:nvPicPr>
        <p:blipFill>
          <a:blip r:embed="rId7" cstate="print"/>
          <a:srcRect/>
          <a:stretch>
            <a:fillRect/>
          </a:stretch>
        </p:blipFill>
        <p:spPr bwMode="auto">
          <a:xfrm>
            <a:off x="8123238" y="150813"/>
            <a:ext cx="442912" cy="387350"/>
          </a:xfrm>
          <a:prstGeom prst="rect">
            <a:avLst/>
          </a:prstGeom>
          <a:noFill/>
          <a:ln w="9525">
            <a:noFill/>
            <a:miter lim="800000"/>
            <a:headEnd/>
            <a:tailEnd/>
          </a:ln>
        </p:spPr>
      </p:pic>
      <p:pic>
        <p:nvPicPr>
          <p:cNvPr id="10" name="Picture 9">
            <a:extLst>
              <a:ext uri="{FF2B5EF4-FFF2-40B4-BE49-F238E27FC236}">
                <a16:creationId xmlns:a16="http://schemas.microsoft.com/office/drawing/2014/main" id="{341FFB9F-AEA3-47CF-895C-F4BF7F19ACD8}"/>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7655575" y="86520"/>
            <a:ext cx="442911" cy="516730"/>
          </a:xfrm>
          <a:prstGeom prst="rect">
            <a:avLst/>
          </a:prstGeom>
          <a:noFill/>
          <a:ln w="9525">
            <a:noFill/>
            <a:miter lim="800000"/>
            <a:headEnd/>
            <a:tailEnd/>
          </a:ln>
        </p:spPr>
      </p:pic>
      <p:pic>
        <p:nvPicPr>
          <p:cNvPr id="2" name="Picture 1"/>
          <p:cNvPicPr>
            <a:picLocks/>
          </p:cNvPicPr>
          <p:nvPr/>
        </p:nvPicPr>
        <p:blipFill>
          <a:blip r:embed="rId9">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7202"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F4883CBF-88D1-443C-8220-BEAFC296A1B2}"/>
                    </a:ext>
                  </a:extLst>
                </p:cNvPr>
                <p:cNvPicPr>
                  <a:picLocks/>
                </p:cNvPicPr>
                <p:nvPr/>
              </p:nvPicPr>
              <p:blipFill>
                <a:blip r:embed="rId10"/>
                <a:stretch>
                  <a:fillRect/>
                </a:stretch>
              </p:blipFill>
              <p:spPr>
                <a:xfrm>
                  <a:off x="212725" y="800100"/>
                  <a:ext cx="8699500" cy="5308600"/>
                </a:xfrm>
                <a:prstGeom prst="rect">
                  <a:avLst/>
                </a:prstGeom>
              </p:spPr>
            </p:pic>
          </p:control>
        </mc:Fallback>
      </mc:AlternateContent>
    </p:controls>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a:extLst>
              <a:ext uri="{FF2B5EF4-FFF2-40B4-BE49-F238E27FC236}">
                <a16:creationId xmlns:a16="http://schemas.microsoft.com/office/drawing/2014/main" id="{934912FF-8AAC-48A3-8F40-3A190EBA7ACD}"/>
              </a:ext>
            </a:extLst>
          </p:cNvPr>
          <p:cNvSpPr>
            <a:spLocks noGrp="1" noChangeArrowheads="1"/>
          </p:cNvSpPr>
          <p:nvPr>
            <p:ph type="title"/>
          </p:nvPr>
        </p:nvSpPr>
        <p:spPr/>
        <p:txBody>
          <a:bodyPr/>
          <a:lstStyle/>
          <a:p>
            <a:r>
              <a:rPr lang="en-GB" altLang="en-US"/>
              <a:t>Dispersion – summary</a:t>
            </a:r>
          </a:p>
        </p:txBody>
      </p:sp>
      <p:pic>
        <p:nvPicPr>
          <p:cNvPr id="7" name="Picture 6" descr="flash_icon">
            <a:extLst>
              <a:ext uri="{FF2B5EF4-FFF2-40B4-BE49-F238E27FC236}">
                <a16:creationId xmlns:a16="http://schemas.microsoft.com/office/drawing/2014/main" id="{68DF4807-4B45-474D-B5E0-91112D37D6DE}"/>
              </a:ext>
            </a:extLst>
          </p:cNvPr>
          <p:cNvPicPr>
            <a:picLocks noChangeAspect="1" noChangeArrowheads="1"/>
          </p:cNvPicPr>
          <p:nvPr/>
        </p:nvPicPr>
        <p:blipFill>
          <a:blip r:embed="rId5" cstate="print"/>
          <a:srcRect/>
          <a:stretch>
            <a:fillRect/>
          </a:stretch>
        </p:blipFill>
        <p:spPr bwMode="auto">
          <a:xfrm>
            <a:off x="8634413" y="115888"/>
            <a:ext cx="385762" cy="431800"/>
          </a:xfrm>
          <a:prstGeom prst="rect">
            <a:avLst/>
          </a:prstGeom>
          <a:noFill/>
          <a:ln w="9525">
            <a:noFill/>
            <a:miter lim="800000"/>
            <a:headEnd/>
            <a:tailEnd/>
          </a:ln>
        </p:spPr>
      </p:pic>
      <p:pic>
        <p:nvPicPr>
          <p:cNvPr id="8" name="Picture 7" descr="notes_icon">
            <a:extLst>
              <a:ext uri="{FF2B5EF4-FFF2-40B4-BE49-F238E27FC236}">
                <a16:creationId xmlns:a16="http://schemas.microsoft.com/office/drawing/2014/main" id="{81344670-08AB-4ABB-97AC-5D6A5455E7D6}"/>
              </a:ext>
            </a:extLst>
          </p:cNvPr>
          <p:cNvPicPr>
            <a:picLocks noChangeAspect="1" noChangeArrowheads="1"/>
          </p:cNvPicPr>
          <p:nvPr/>
        </p:nvPicPr>
        <p:blipFill>
          <a:blip r:embed="rId6" cstate="print"/>
          <a:srcRect/>
          <a:stretch>
            <a:fillRect/>
          </a:stretch>
        </p:blipFill>
        <p:spPr bwMode="auto">
          <a:xfrm>
            <a:off x="8123238" y="150813"/>
            <a:ext cx="442912" cy="387350"/>
          </a:xfrm>
          <a:prstGeom prst="rect">
            <a:avLst/>
          </a:prstGeom>
          <a:noFill/>
          <a:ln w="9525">
            <a:noFill/>
            <a:miter lim="800000"/>
            <a:headEnd/>
            <a:tailEnd/>
          </a:ln>
        </p:spPr>
      </p:pic>
      <p:pic>
        <p:nvPicPr>
          <p:cNvPr id="2" name="Picture 1"/>
          <p:cNvPicPr>
            <a:picLocks/>
          </p:cNvPicPr>
          <p:nvPr/>
        </p:nvPicPr>
        <p:blipFill>
          <a:blip r:embed="rId7">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8225"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3FA1E455-73FC-408E-9A97-C45E150BAF9D}"/>
                    </a:ext>
                  </a:extLst>
                </p:cNvPr>
                <p:cNvPicPr>
                  <a:picLocks/>
                </p:cNvPicPr>
                <p:nvPr/>
              </p:nvPicPr>
              <p:blipFill>
                <a:blip r:embed="rId8"/>
                <a:stretch>
                  <a:fillRect/>
                </a:stretch>
              </p:blipFill>
              <p:spPr>
                <a:xfrm>
                  <a:off x="212725" y="800100"/>
                  <a:ext cx="8699500" cy="5308600"/>
                </a:xfrm>
                <a:prstGeom prst="rect">
                  <a:avLst/>
                </a:prstGeom>
              </p:spPr>
            </p:pic>
          </p:control>
        </mc:Fallback>
      </mc:AlternateContent>
    </p:controls>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A4ABE34-7415-49D3-BEDF-B4936BDCAE32}"/>
              </a:ext>
            </a:extLst>
          </p:cNvPr>
          <p:cNvSpPr>
            <a:spLocks noGrp="1"/>
          </p:cNvSpPr>
          <p:nvPr>
            <p:ph idx="1"/>
          </p:nvPr>
        </p:nvSpPr>
        <p:spPr/>
        <p:txBody>
          <a:bodyPr>
            <a:noAutofit/>
          </a:bodyPr>
          <a:lstStyle/>
          <a:p>
            <a:pPr>
              <a:buSzPct val="100000"/>
            </a:pPr>
            <a:r>
              <a:rPr lang="en-GB" sz="1600" dirty="0"/>
              <a:t>Constructing Explanations and Designing Solutions</a:t>
            </a:r>
          </a:p>
        </p:txBody>
      </p:sp>
      <p:sp>
        <p:nvSpPr>
          <p:cNvPr id="5" name="Content Placeholder 4">
            <a:extLst>
              <a:ext uri="{FF2B5EF4-FFF2-40B4-BE49-F238E27FC236}">
                <a16:creationId xmlns:a16="http://schemas.microsoft.com/office/drawing/2014/main" id="{097178BF-770B-4F13-AFC6-5D12BD5713F6}"/>
              </a:ext>
            </a:extLst>
          </p:cNvPr>
          <p:cNvSpPr>
            <a:spLocks noGrp="1"/>
          </p:cNvSpPr>
          <p:nvPr>
            <p:ph idx="10"/>
          </p:nvPr>
        </p:nvSpPr>
        <p:spPr/>
        <p:txBody>
          <a:bodyPr>
            <a:normAutofit/>
          </a:bodyPr>
          <a:lstStyle/>
          <a:p>
            <a:r>
              <a:rPr lang="en-GB" sz="1600" dirty="0"/>
              <a:t>4. Systems and System Models</a:t>
            </a:r>
          </a:p>
          <a:p>
            <a:r>
              <a:rPr lang="en-GB" sz="1600" dirty="0"/>
              <a:t>5. Energy and Matter</a:t>
            </a:r>
          </a:p>
        </p:txBody>
      </p:sp>
      <p:sp>
        <p:nvSpPr>
          <p:cNvPr id="7" name="Title 6">
            <a:extLst>
              <a:ext uri="{FF2B5EF4-FFF2-40B4-BE49-F238E27FC236}">
                <a16:creationId xmlns:a16="http://schemas.microsoft.com/office/drawing/2014/main" id="{0A3BB19F-D25B-4762-BF2E-7C46604C9743}"/>
              </a:ext>
            </a:extLst>
          </p:cNvPr>
          <p:cNvSpPr>
            <a:spLocks noGrp="1"/>
          </p:cNvSpPr>
          <p:nvPr>
            <p:ph type="title"/>
          </p:nvPr>
        </p:nvSpPr>
        <p:spPr/>
        <p:txBody>
          <a:bodyPr/>
          <a:lstStyle/>
          <a:p>
            <a:r>
              <a:rPr lang="en-GB" dirty="0"/>
              <a:t>Information</a:t>
            </a:r>
            <a:endParaRPr lang="en-US" dirty="0"/>
          </a:p>
        </p:txBody>
      </p:sp>
    </p:spTree>
    <p:custDataLst>
      <p:tags r:id="rId1"/>
    </p:custDataLst>
    <p:extLst>
      <p:ext uri="{BB962C8B-B14F-4D97-AF65-F5344CB8AC3E}">
        <p14:creationId xmlns:p14="http://schemas.microsoft.com/office/powerpoint/2010/main" val="141531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8C4104FA-1176-4424-9203-56EC88603269}"/>
              </a:ext>
            </a:extLst>
          </p:cNvPr>
          <p:cNvSpPr>
            <a:spLocks noGrp="1"/>
          </p:cNvSpPr>
          <p:nvPr>
            <p:ph type="title"/>
          </p:nvPr>
        </p:nvSpPr>
        <p:spPr/>
        <p:txBody>
          <a:bodyPr/>
          <a:lstStyle/>
          <a:p>
            <a:r>
              <a:rPr lang="en-GB" altLang="en-US"/>
              <a:t>The visible spectrum</a:t>
            </a:r>
          </a:p>
        </p:txBody>
      </p:sp>
      <p:sp>
        <p:nvSpPr>
          <p:cNvPr id="5" name="Rectangle 97">
            <a:extLst>
              <a:ext uri="{FF2B5EF4-FFF2-40B4-BE49-F238E27FC236}">
                <a16:creationId xmlns:a16="http://schemas.microsoft.com/office/drawing/2014/main" id="{90FDDBE9-9186-4C95-AD79-3F6B2EFF4182}"/>
              </a:ext>
            </a:extLst>
          </p:cNvPr>
          <p:cNvSpPr>
            <a:spLocks noChangeArrowheads="1"/>
          </p:cNvSpPr>
          <p:nvPr/>
        </p:nvSpPr>
        <p:spPr bwMode="auto">
          <a:xfrm>
            <a:off x="5307013" y="2627313"/>
            <a:ext cx="3365500" cy="3162300"/>
          </a:xfrm>
          <a:prstGeom prst="rect">
            <a:avLst/>
          </a:prstGeom>
          <a:noFill/>
          <a:ln w="28575">
            <a:solidFill>
              <a:srgbClr val="286DA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7" name="Text Box 13">
            <a:extLst>
              <a:ext uri="{FF2B5EF4-FFF2-40B4-BE49-F238E27FC236}">
                <a16:creationId xmlns:a16="http://schemas.microsoft.com/office/drawing/2014/main" id="{F7B0FEAC-FAA6-42B3-AB26-1CDA0187AC02}"/>
              </a:ext>
            </a:extLst>
          </p:cNvPr>
          <p:cNvSpPr txBox="1">
            <a:spLocks noChangeArrowheads="1"/>
          </p:cNvSpPr>
          <p:nvPr/>
        </p:nvSpPr>
        <p:spPr bwMode="auto">
          <a:xfrm>
            <a:off x="5341938" y="2667000"/>
            <a:ext cx="742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rgbClr val="FA0000"/>
                </a:solidFill>
              </a:rPr>
              <a:t>red </a:t>
            </a:r>
          </a:p>
        </p:txBody>
      </p:sp>
      <p:sp>
        <p:nvSpPr>
          <p:cNvPr id="8" name="Text Box 14">
            <a:extLst>
              <a:ext uri="{FF2B5EF4-FFF2-40B4-BE49-F238E27FC236}">
                <a16:creationId xmlns:a16="http://schemas.microsoft.com/office/drawing/2014/main" id="{F1BF9ECD-74F6-436F-9A75-F075B2E07C29}"/>
              </a:ext>
            </a:extLst>
          </p:cNvPr>
          <p:cNvSpPr txBox="1">
            <a:spLocks noChangeArrowheads="1"/>
          </p:cNvSpPr>
          <p:nvPr/>
        </p:nvSpPr>
        <p:spPr bwMode="auto">
          <a:xfrm>
            <a:off x="5341938" y="3103563"/>
            <a:ext cx="1200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rgbClr val="FF9201"/>
                </a:solidFill>
              </a:rPr>
              <a:t>orange</a:t>
            </a:r>
          </a:p>
        </p:txBody>
      </p:sp>
      <p:sp>
        <p:nvSpPr>
          <p:cNvPr id="9" name="Text Box 15">
            <a:extLst>
              <a:ext uri="{FF2B5EF4-FFF2-40B4-BE49-F238E27FC236}">
                <a16:creationId xmlns:a16="http://schemas.microsoft.com/office/drawing/2014/main" id="{44230C93-6372-4F2E-B747-24CD449C7EEC}"/>
              </a:ext>
            </a:extLst>
          </p:cNvPr>
          <p:cNvSpPr txBox="1">
            <a:spLocks noChangeArrowheads="1"/>
          </p:cNvSpPr>
          <p:nvPr/>
        </p:nvSpPr>
        <p:spPr bwMode="auto">
          <a:xfrm>
            <a:off x="5341938" y="3540125"/>
            <a:ext cx="1114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dirty="0">
                <a:solidFill>
                  <a:srgbClr val="FFE400"/>
                </a:solidFill>
              </a:rPr>
              <a:t>yellow</a:t>
            </a:r>
          </a:p>
        </p:txBody>
      </p:sp>
      <p:sp>
        <p:nvSpPr>
          <p:cNvPr id="10" name="Text Box 16">
            <a:extLst>
              <a:ext uri="{FF2B5EF4-FFF2-40B4-BE49-F238E27FC236}">
                <a16:creationId xmlns:a16="http://schemas.microsoft.com/office/drawing/2014/main" id="{A5B4C959-DDD0-48B9-BE69-8B89C168D43A}"/>
              </a:ext>
            </a:extLst>
          </p:cNvPr>
          <p:cNvSpPr txBox="1">
            <a:spLocks noChangeArrowheads="1"/>
          </p:cNvSpPr>
          <p:nvPr/>
        </p:nvSpPr>
        <p:spPr bwMode="auto">
          <a:xfrm>
            <a:off x="5341938" y="3975100"/>
            <a:ext cx="1014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rgbClr val="00FE00"/>
                </a:solidFill>
              </a:rPr>
              <a:t>green</a:t>
            </a:r>
          </a:p>
        </p:txBody>
      </p:sp>
      <p:sp>
        <p:nvSpPr>
          <p:cNvPr id="11" name="Text Box 17">
            <a:extLst>
              <a:ext uri="{FF2B5EF4-FFF2-40B4-BE49-F238E27FC236}">
                <a16:creationId xmlns:a16="http://schemas.microsoft.com/office/drawing/2014/main" id="{50CB3ECC-F7E1-4617-BC2E-44E4A26E56EF}"/>
              </a:ext>
            </a:extLst>
          </p:cNvPr>
          <p:cNvSpPr txBox="1">
            <a:spLocks noChangeArrowheads="1"/>
          </p:cNvSpPr>
          <p:nvPr/>
        </p:nvSpPr>
        <p:spPr bwMode="auto">
          <a:xfrm>
            <a:off x="5341938" y="4411663"/>
            <a:ext cx="809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rgbClr val="00CDF6"/>
                </a:solidFill>
              </a:rPr>
              <a:t>blue</a:t>
            </a:r>
          </a:p>
        </p:txBody>
      </p:sp>
      <p:sp>
        <p:nvSpPr>
          <p:cNvPr id="12" name="Text Box 18">
            <a:extLst>
              <a:ext uri="{FF2B5EF4-FFF2-40B4-BE49-F238E27FC236}">
                <a16:creationId xmlns:a16="http://schemas.microsoft.com/office/drawing/2014/main" id="{AC3EA3E4-91A8-4510-8699-50751996501A}"/>
              </a:ext>
            </a:extLst>
          </p:cNvPr>
          <p:cNvSpPr txBox="1">
            <a:spLocks noChangeArrowheads="1"/>
          </p:cNvSpPr>
          <p:nvPr/>
        </p:nvSpPr>
        <p:spPr bwMode="auto">
          <a:xfrm>
            <a:off x="5341938" y="4848225"/>
            <a:ext cx="10953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rgbClr val="0D01FF"/>
                </a:solidFill>
              </a:rPr>
              <a:t>indigo</a:t>
            </a:r>
          </a:p>
        </p:txBody>
      </p:sp>
      <p:sp>
        <p:nvSpPr>
          <p:cNvPr id="13" name="Text Box 19">
            <a:extLst>
              <a:ext uri="{FF2B5EF4-FFF2-40B4-BE49-F238E27FC236}">
                <a16:creationId xmlns:a16="http://schemas.microsoft.com/office/drawing/2014/main" id="{50F93F18-B83C-4EAC-89F3-22C64C66A661}"/>
              </a:ext>
            </a:extLst>
          </p:cNvPr>
          <p:cNvSpPr txBox="1">
            <a:spLocks noChangeArrowheads="1"/>
          </p:cNvSpPr>
          <p:nvPr/>
        </p:nvSpPr>
        <p:spPr bwMode="auto">
          <a:xfrm>
            <a:off x="5341938" y="5283200"/>
            <a:ext cx="9794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rgbClr val="B00097"/>
                </a:solidFill>
              </a:rPr>
              <a:t>violet</a:t>
            </a:r>
          </a:p>
        </p:txBody>
      </p:sp>
      <p:sp>
        <p:nvSpPr>
          <p:cNvPr id="14" name="Rectangle 90">
            <a:extLst>
              <a:ext uri="{FF2B5EF4-FFF2-40B4-BE49-F238E27FC236}">
                <a16:creationId xmlns:a16="http://schemas.microsoft.com/office/drawing/2014/main" id="{507C9A32-2D42-429F-85B3-A6CF39062BD4}"/>
              </a:ext>
            </a:extLst>
          </p:cNvPr>
          <p:cNvSpPr>
            <a:spLocks noChangeArrowheads="1"/>
          </p:cNvSpPr>
          <p:nvPr/>
        </p:nvSpPr>
        <p:spPr bwMode="auto">
          <a:xfrm>
            <a:off x="6767513" y="2667000"/>
            <a:ext cx="1914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US" altLang="en-US" b="1" dirty="0">
                <a:solidFill>
                  <a:srgbClr val="FA0000"/>
                </a:solidFill>
              </a:rPr>
              <a:t>620–750</a:t>
            </a:r>
            <a:r>
              <a:rPr lang="en-US" altLang="en-US" sz="1000" b="1" dirty="0">
                <a:solidFill>
                  <a:srgbClr val="FA0000"/>
                </a:solidFill>
              </a:rPr>
              <a:t> </a:t>
            </a:r>
            <a:r>
              <a:rPr lang="en-US" altLang="en-US" b="1" dirty="0">
                <a:solidFill>
                  <a:srgbClr val="FA0000"/>
                </a:solidFill>
              </a:rPr>
              <a:t>nm</a:t>
            </a:r>
            <a:endParaRPr lang="en-GB" altLang="en-US" b="1" dirty="0">
              <a:solidFill>
                <a:srgbClr val="FA0000"/>
              </a:solidFill>
            </a:endParaRPr>
          </a:p>
        </p:txBody>
      </p:sp>
      <p:sp>
        <p:nvSpPr>
          <p:cNvPr id="15" name="Rectangle 91">
            <a:extLst>
              <a:ext uri="{FF2B5EF4-FFF2-40B4-BE49-F238E27FC236}">
                <a16:creationId xmlns:a16="http://schemas.microsoft.com/office/drawing/2014/main" id="{494E2A89-09BA-402B-96EC-81B0BF8E2339}"/>
              </a:ext>
            </a:extLst>
          </p:cNvPr>
          <p:cNvSpPr>
            <a:spLocks noChangeArrowheads="1"/>
          </p:cNvSpPr>
          <p:nvPr/>
        </p:nvSpPr>
        <p:spPr bwMode="auto">
          <a:xfrm>
            <a:off x="6767513" y="3103563"/>
            <a:ext cx="1914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US" altLang="en-US" b="1" dirty="0">
                <a:solidFill>
                  <a:srgbClr val="FF9201"/>
                </a:solidFill>
              </a:rPr>
              <a:t>590–620</a:t>
            </a:r>
            <a:r>
              <a:rPr lang="en-US" altLang="en-US" sz="1000" b="1" dirty="0">
                <a:solidFill>
                  <a:srgbClr val="FF9201"/>
                </a:solidFill>
              </a:rPr>
              <a:t> </a:t>
            </a:r>
            <a:r>
              <a:rPr lang="en-US" altLang="en-US" b="1" dirty="0">
                <a:solidFill>
                  <a:srgbClr val="FF9201"/>
                </a:solidFill>
              </a:rPr>
              <a:t>nm</a:t>
            </a:r>
            <a:endParaRPr lang="en-GB" altLang="en-US" b="1" dirty="0">
              <a:solidFill>
                <a:srgbClr val="FF9201"/>
              </a:solidFill>
            </a:endParaRPr>
          </a:p>
        </p:txBody>
      </p:sp>
      <p:sp>
        <p:nvSpPr>
          <p:cNvPr id="16" name="Rectangle 92">
            <a:extLst>
              <a:ext uri="{FF2B5EF4-FFF2-40B4-BE49-F238E27FC236}">
                <a16:creationId xmlns:a16="http://schemas.microsoft.com/office/drawing/2014/main" id="{4FD01EB4-13D1-4AA4-9559-01B4FE8DFB12}"/>
              </a:ext>
            </a:extLst>
          </p:cNvPr>
          <p:cNvSpPr>
            <a:spLocks noChangeArrowheads="1"/>
          </p:cNvSpPr>
          <p:nvPr/>
        </p:nvSpPr>
        <p:spPr bwMode="auto">
          <a:xfrm>
            <a:off x="6767513" y="3540125"/>
            <a:ext cx="1914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US" altLang="en-US" b="1" dirty="0">
                <a:solidFill>
                  <a:srgbClr val="FFE400"/>
                </a:solidFill>
              </a:rPr>
              <a:t>570–590</a:t>
            </a:r>
            <a:r>
              <a:rPr lang="en-US" altLang="en-US" sz="1000" b="1" dirty="0">
                <a:solidFill>
                  <a:srgbClr val="FFE400"/>
                </a:solidFill>
              </a:rPr>
              <a:t> </a:t>
            </a:r>
            <a:r>
              <a:rPr lang="en-US" altLang="en-US" b="1" dirty="0">
                <a:solidFill>
                  <a:srgbClr val="FFE400"/>
                </a:solidFill>
              </a:rPr>
              <a:t>nm</a:t>
            </a:r>
            <a:endParaRPr lang="en-GB" altLang="en-US" b="1" dirty="0">
              <a:solidFill>
                <a:srgbClr val="FFE400"/>
              </a:solidFill>
            </a:endParaRPr>
          </a:p>
        </p:txBody>
      </p:sp>
      <p:sp>
        <p:nvSpPr>
          <p:cNvPr id="17" name="Rectangle 93">
            <a:extLst>
              <a:ext uri="{FF2B5EF4-FFF2-40B4-BE49-F238E27FC236}">
                <a16:creationId xmlns:a16="http://schemas.microsoft.com/office/drawing/2014/main" id="{E5C98267-96AC-40DF-9FA3-7398EA008D9A}"/>
              </a:ext>
            </a:extLst>
          </p:cNvPr>
          <p:cNvSpPr>
            <a:spLocks noChangeArrowheads="1"/>
          </p:cNvSpPr>
          <p:nvPr/>
        </p:nvSpPr>
        <p:spPr bwMode="auto">
          <a:xfrm>
            <a:off x="6767513" y="3975100"/>
            <a:ext cx="1914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US" altLang="en-US" b="1" dirty="0">
                <a:solidFill>
                  <a:srgbClr val="00FE00"/>
                </a:solidFill>
              </a:rPr>
              <a:t>495–570</a:t>
            </a:r>
            <a:r>
              <a:rPr lang="en-US" altLang="en-US" sz="1000" b="1" dirty="0">
                <a:solidFill>
                  <a:srgbClr val="00FE00"/>
                </a:solidFill>
              </a:rPr>
              <a:t> </a:t>
            </a:r>
            <a:r>
              <a:rPr lang="en-US" altLang="en-US" b="1" dirty="0">
                <a:solidFill>
                  <a:srgbClr val="00FE00"/>
                </a:solidFill>
              </a:rPr>
              <a:t>nm</a:t>
            </a:r>
            <a:endParaRPr lang="en-GB" altLang="en-US" b="1" dirty="0">
              <a:solidFill>
                <a:srgbClr val="00FE00"/>
              </a:solidFill>
            </a:endParaRPr>
          </a:p>
        </p:txBody>
      </p:sp>
      <p:sp>
        <p:nvSpPr>
          <p:cNvPr id="18" name="Rectangle 94">
            <a:extLst>
              <a:ext uri="{FF2B5EF4-FFF2-40B4-BE49-F238E27FC236}">
                <a16:creationId xmlns:a16="http://schemas.microsoft.com/office/drawing/2014/main" id="{617A251D-6249-49F4-945F-7B1C7B4B5728}"/>
              </a:ext>
            </a:extLst>
          </p:cNvPr>
          <p:cNvSpPr>
            <a:spLocks noChangeArrowheads="1"/>
          </p:cNvSpPr>
          <p:nvPr/>
        </p:nvSpPr>
        <p:spPr bwMode="auto">
          <a:xfrm>
            <a:off x="6767513" y="4411663"/>
            <a:ext cx="1914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US" altLang="en-US" b="1" dirty="0">
                <a:solidFill>
                  <a:srgbClr val="00CDF6"/>
                </a:solidFill>
              </a:rPr>
              <a:t>476–495</a:t>
            </a:r>
            <a:r>
              <a:rPr lang="en-US" altLang="en-US" sz="1000" b="1" dirty="0">
                <a:solidFill>
                  <a:srgbClr val="00CDF6"/>
                </a:solidFill>
              </a:rPr>
              <a:t> </a:t>
            </a:r>
            <a:r>
              <a:rPr lang="en-US" altLang="en-US" b="1" dirty="0">
                <a:solidFill>
                  <a:srgbClr val="00CDF6"/>
                </a:solidFill>
              </a:rPr>
              <a:t>nm</a:t>
            </a:r>
            <a:endParaRPr lang="en-GB" altLang="en-US" b="1" dirty="0">
              <a:solidFill>
                <a:srgbClr val="00CDF6"/>
              </a:solidFill>
            </a:endParaRPr>
          </a:p>
        </p:txBody>
      </p:sp>
      <p:sp>
        <p:nvSpPr>
          <p:cNvPr id="19" name="Rectangle 95">
            <a:extLst>
              <a:ext uri="{FF2B5EF4-FFF2-40B4-BE49-F238E27FC236}">
                <a16:creationId xmlns:a16="http://schemas.microsoft.com/office/drawing/2014/main" id="{78132D9F-AE02-4BBF-A44C-63CB36CB29B6}"/>
              </a:ext>
            </a:extLst>
          </p:cNvPr>
          <p:cNvSpPr>
            <a:spLocks noChangeArrowheads="1"/>
          </p:cNvSpPr>
          <p:nvPr/>
        </p:nvSpPr>
        <p:spPr bwMode="auto">
          <a:xfrm>
            <a:off x="6767513" y="4848225"/>
            <a:ext cx="1914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US" altLang="en-US" b="1" dirty="0">
                <a:solidFill>
                  <a:srgbClr val="0D01FF"/>
                </a:solidFill>
              </a:rPr>
              <a:t>450–475</a:t>
            </a:r>
            <a:r>
              <a:rPr lang="en-US" altLang="en-US" sz="1000" b="1" dirty="0">
                <a:solidFill>
                  <a:srgbClr val="0D01FF"/>
                </a:solidFill>
              </a:rPr>
              <a:t> </a:t>
            </a:r>
            <a:r>
              <a:rPr lang="en-US" altLang="en-US" b="1" dirty="0">
                <a:solidFill>
                  <a:srgbClr val="0D01FF"/>
                </a:solidFill>
              </a:rPr>
              <a:t>nm</a:t>
            </a:r>
            <a:endParaRPr lang="en-GB" altLang="en-US" b="1" dirty="0">
              <a:solidFill>
                <a:srgbClr val="0D01FF"/>
              </a:solidFill>
            </a:endParaRPr>
          </a:p>
        </p:txBody>
      </p:sp>
      <p:sp>
        <p:nvSpPr>
          <p:cNvPr id="20" name="Rectangle 96">
            <a:extLst>
              <a:ext uri="{FF2B5EF4-FFF2-40B4-BE49-F238E27FC236}">
                <a16:creationId xmlns:a16="http://schemas.microsoft.com/office/drawing/2014/main" id="{83BDC736-FAE1-40F9-A5BE-0CCFC2533737}"/>
              </a:ext>
            </a:extLst>
          </p:cNvPr>
          <p:cNvSpPr>
            <a:spLocks noChangeArrowheads="1"/>
          </p:cNvSpPr>
          <p:nvPr/>
        </p:nvSpPr>
        <p:spPr bwMode="auto">
          <a:xfrm>
            <a:off x="6767513" y="5283200"/>
            <a:ext cx="1914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US" altLang="en-US" b="1" dirty="0">
                <a:solidFill>
                  <a:srgbClr val="B00097"/>
                </a:solidFill>
              </a:rPr>
              <a:t>380–450</a:t>
            </a:r>
            <a:r>
              <a:rPr lang="en-US" altLang="en-US" sz="1000" b="1" dirty="0">
                <a:solidFill>
                  <a:srgbClr val="B00097"/>
                </a:solidFill>
              </a:rPr>
              <a:t> </a:t>
            </a:r>
            <a:r>
              <a:rPr lang="en-US" altLang="en-US" b="1" dirty="0">
                <a:solidFill>
                  <a:srgbClr val="B00097"/>
                </a:solidFill>
              </a:rPr>
              <a:t>nm</a:t>
            </a:r>
            <a:endParaRPr lang="en-GB" altLang="en-US" b="1" dirty="0">
              <a:solidFill>
                <a:srgbClr val="B00097"/>
              </a:solidFill>
            </a:endParaRPr>
          </a:p>
        </p:txBody>
      </p:sp>
      <p:sp>
        <p:nvSpPr>
          <p:cNvPr id="21523" name="Text Box 34">
            <a:extLst>
              <a:ext uri="{FF2B5EF4-FFF2-40B4-BE49-F238E27FC236}">
                <a16:creationId xmlns:a16="http://schemas.microsoft.com/office/drawing/2014/main" id="{EC4FE98A-9B9E-4F64-8C5F-DE9F810DFA76}"/>
              </a:ext>
            </a:extLst>
          </p:cNvPr>
          <p:cNvSpPr txBox="1">
            <a:spLocks noChangeArrowheads="1"/>
          </p:cNvSpPr>
          <p:nvPr/>
        </p:nvSpPr>
        <p:spPr bwMode="auto">
          <a:xfrm>
            <a:off x="360363" y="777875"/>
            <a:ext cx="83216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dirty="0">
                <a:solidFill>
                  <a:srgbClr val="286DA6"/>
                </a:solidFill>
              </a:rPr>
              <a:t>Visible light</a:t>
            </a:r>
            <a:r>
              <a:rPr lang="en-GB" altLang="en-US" dirty="0"/>
              <a:t> is the only type of electromagnetic radiation </a:t>
            </a:r>
          </a:p>
          <a:p>
            <a:r>
              <a:rPr lang="en-GB" altLang="en-US" dirty="0"/>
              <a:t>that can be seen by the human eye. It lies between infrared and ultraviolet radiation on the </a:t>
            </a:r>
            <a:r>
              <a:rPr lang="en-GB" altLang="en-US" b="1" dirty="0">
                <a:solidFill>
                  <a:srgbClr val="286DA6"/>
                </a:solidFill>
              </a:rPr>
              <a:t>electromagnetic spectrum</a:t>
            </a:r>
            <a:r>
              <a:rPr lang="en-GB" altLang="en-US" dirty="0"/>
              <a:t>.</a:t>
            </a:r>
          </a:p>
        </p:txBody>
      </p:sp>
      <p:sp>
        <p:nvSpPr>
          <p:cNvPr id="38" name="Text Box 82">
            <a:extLst>
              <a:ext uri="{FF2B5EF4-FFF2-40B4-BE49-F238E27FC236}">
                <a16:creationId xmlns:a16="http://schemas.microsoft.com/office/drawing/2014/main" id="{25CED359-4949-47B8-B30C-4B9F93558679}"/>
              </a:ext>
            </a:extLst>
          </p:cNvPr>
          <p:cNvSpPr txBox="1">
            <a:spLocks noChangeArrowheads="1"/>
          </p:cNvSpPr>
          <p:nvPr/>
        </p:nvSpPr>
        <p:spPr bwMode="auto">
          <a:xfrm>
            <a:off x="360364" y="2235200"/>
            <a:ext cx="43307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Light waves have wavelengths between </a:t>
            </a:r>
            <a:r>
              <a:rPr lang="en-GB" altLang="en-US" b="1" dirty="0">
                <a:solidFill>
                  <a:srgbClr val="286DA6"/>
                </a:solidFill>
              </a:rPr>
              <a:t>390 and 780</a:t>
            </a:r>
            <a:r>
              <a:rPr lang="en-GB" altLang="en-US" sz="1000" b="1" dirty="0">
                <a:solidFill>
                  <a:srgbClr val="286DA6"/>
                </a:solidFill>
              </a:rPr>
              <a:t> </a:t>
            </a:r>
            <a:r>
              <a:rPr lang="en-GB" altLang="en-US" b="1" dirty="0">
                <a:solidFill>
                  <a:srgbClr val="286DA6"/>
                </a:solidFill>
              </a:rPr>
              <a:t>nm</a:t>
            </a:r>
            <a:r>
              <a:rPr lang="en-GB" altLang="en-US" dirty="0"/>
              <a:t>. </a:t>
            </a:r>
            <a:br>
              <a:rPr lang="en-GB" altLang="en-US" dirty="0"/>
            </a:br>
            <a:r>
              <a:rPr lang="en-GB" altLang="en-US" dirty="0"/>
              <a:t>Each wavelength of light has a different frequency. The </a:t>
            </a:r>
            <a:r>
              <a:rPr lang="en-GB" altLang="en-US" dirty="0" err="1"/>
              <a:t>colors</a:t>
            </a:r>
            <a:r>
              <a:rPr lang="en-GB" altLang="en-US" dirty="0"/>
              <a:t> in the visible light spectrum </a:t>
            </a:r>
            <a:br>
              <a:rPr lang="en-GB" altLang="en-US" dirty="0"/>
            </a:br>
            <a:r>
              <a:rPr lang="en-GB" altLang="en-US" dirty="0"/>
              <a:t>each have a narrow band of wavelength and frequency. </a:t>
            </a:r>
          </a:p>
        </p:txBody>
      </p:sp>
      <p:sp>
        <p:nvSpPr>
          <p:cNvPr id="39" name="Text Box 81">
            <a:extLst>
              <a:ext uri="{FF2B5EF4-FFF2-40B4-BE49-F238E27FC236}">
                <a16:creationId xmlns:a16="http://schemas.microsoft.com/office/drawing/2014/main" id="{D91B7CBC-4BF3-4A03-90C7-D81C91A1BE07}"/>
              </a:ext>
            </a:extLst>
          </p:cNvPr>
          <p:cNvSpPr txBox="1">
            <a:spLocks noChangeArrowheads="1"/>
          </p:cNvSpPr>
          <p:nvPr/>
        </p:nvSpPr>
        <p:spPr bwMode="auto">
          <a:xfrm>
            <a:off x="360363" y="5170488"/>
            <a:ext cx="421163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b="1" dirty="0">
                <a:solidFill>
                  <a:srgbClr val="286DA6"/>
                </a:solidFill>
              </a:rPr>
              <a:t>White light </a:t>
            </a:r>
            <a:r>
              <a:rPr lang="en-GB" altLang="en-US" dirty="0"/>
              <a:t>is a mixture of all wavelengths of visible light. </a:t>
            </a:r>
          </a:p>
        </p:txBody>
      </p:sp>
      <p:pic>
        <p:nvPicPr>
          <p:cNvPr id="23" name="Picture 19">
            <a:hlinkClick r:id="" action="ppaction://hlinkshowjump?jump=nextslide"/>
            <a:extLst>
              <a:ext uri="{FF2B5EF4-FFF2-40B4-BE49-F238E27FC236}">
                <a16:creationId xmlns:a16="http://schemas.microsoft.com/office/drawing/2014/main" id="{22E919BF-CD10-433F-891E-09E1144568B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24" name="Picture 9" descr="notes_icon">
            <a:extLst>
              <a:ext uri="{FF2B5EF4-FFF2-40B4-BE49-F238E27FC236}">
                <a16:creationId xmlns:a16="http://schemas.microsoft.com/office/drawing/2014/main" id="{48CBD3FC-BA1B-45CE-B9FD-57C8DEAF3A7F}"/>
              </a:ext>
            </a:extLst>
          </p:cNvPr>
          <p:cNvPicPr>
            <a:picLocks noChangeAspect="1" noChangeArrowheads="1"/>
          </p:cNvPicPr>
          <p:nvPr/>
        </p:nvPicPr>
        <p:blipFill>
          <a:blip r:embed="rId4" cstate="print"/>
          <a:srcRect/>
          <a:stretch>
            <a:fillRect/>
          </a:stretch>
        </p:blipFill>
        <p:spPr bwMode="auto">
          <a:xfrm>
            <a:off x="8532813" y="153987"/>
            <a:ext cx="442912" cy="3873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par>
                          <p:cTn id="15" fill="hold" nodeType="afterGroup">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childTnLst>
                                </p:cTn>
                              </p:par>
                            </p:childTnLst>
                          </p:cTn>
                        </p:par>
                        <p:par>
                          <p:cTn id="20" fill="hold" nodeType="afterGroup">
                            <p:stCondLst>
                              <p:cond delay="0"/>
                            </p:stCondLst>
                            <p:childTnLst>
                              <p:par>
                                <p:cTn id="21" presetID="1"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par>
                          <p:cTn id="25" fill="hold" nodeType="afterGroup">
                            <p:stCondLst>
                              <p:cond delay="0"/>
                            </p:stCondLst>
                            <p:childTnLst>
                              <p:par>
                                <p:cTn id="26" presetID="1" presetClass="entr" presetSubtype="0"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7"/>
                                        </p:tgtEl>
                                        <p:attrNameLst>
                                          <p:attrName>style.visibility</p:attrName>
                                        </p:attrNameLst>
                                      </p:cBhvr>
                                      <p:to>
                                        <p:strVal val="visible"/>
                                      </p:to>
                                    </p:set>
                                  </p:childTnLst>
                                </p:cTn>
                              </p:par>
                            </p:childTnLst>
                          </p:cTn>
                        </p:par>
                        <p:par>
                          <p:cTn id="30" fill="hold" nodeType="afterGroup">
                            <p:stCondLst>
                              <p:cond delay="0"/>
                            </p:stCondLst>
                            <p:childTnLst>
                              <p:par>
                                <p:cTn id="31" presetID="1" presetClass="entr" presetSubtype="0"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par>
                          <p:cTn id="35" fill="hold" nodeType="afterGroup">
                            <p:stCondLst>
                              <p:cond delay="0"/>
                            </p:stCondLst>
                            <p:childTnLst>
                              <p:par>
                                <p:cTn id="36" presetID="1" presetClass="entr" presetSubtype="0" fill="hold" grpId="0" nodeType="afterEffect">
                                  <p:stCondLst>
                                    <p:cond delay="0"/>
                                  </p:stCondLst>
                                  <p:childTnLst>
                                    <p:set>
                                      <p:cBhvr>
                                        <p:cTn id="37" dur="1" fill="hold">
                                          <p:stCondLst>
                                            <p:cond delay="0"/>
                                          </p:stCondLst>
                                        </p:cTn>
                                        <p:tgtEl>
                                          <p:spTgt spid="12"/>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9"/>
                                        </p:tgtEl>
                                        <p:attrNameLst>
                                          <p:attrName>style.visibility</p:attrName>
                                        </p:attrNameLst>
                                      </p:cBhvr>
                                      <p:to>
                                        <p:strVal val="visible"/>
                                      </p:to>
                                    </p:set>
                                  </p:childTnLst>
                                </p:cTn>
                              </p:par>
                            </p:childTnLst>
                          </p:cTn>
                        </p:par>
                        <p:par>
                          <p:cTn id="40" fill="hold" nodeType="afterGroup">
                            <p:stCondLst>
                              <p:cond delay="0"/>
                            </p:stCondLst>
                            <p:childTnLst>
                              <p:par>
                                <p:cTn id="41" presetID="1" presetClass="entr" presetSubtype="0"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38" grpId="0"/>
      <p:bldP spid="3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6">
            <a:extLst>
              <a:ext uri="{FF2B5EF4-FFF2-40B4-BE49-F238E27FC236}">
                <a16:creationId xmlns:a16="http://schemas.microsoft.com/office/drawing/2014/main" id="{76FFC051-E5A8-4ADD-85AC-D89FF545FA1A}"/>
              </a:ext>
            </a:extLst>
          </p:cNvPr>
          <p:cNvSpPr>
            <a:spLocks noGrp="1" noChangeArrowheads="1"/>
          </p:cNvSpPr>
          <p:nvPr>
            <p:ph type="title"/>
          </p:nvPr>
        </p:nvSpPr>
        <p:spPr/>
        <p:txBody>
          <a:bodyPr/>
          <a:lstStyle/>
          <a:p>
            <a:pPr eaLnBrk="1" hangingPunct="1"/>
            <a:r>
              <a:rPr lang="en-GB" altLang="en-US" dirty="0"/>
              <a:t>The visible light spectrum</a:t>
            </a:r>
          </a:p>
        </p:txBody>
      </p:sp>
      <p:pic>
        <p:nvPicPr>
          <p:cNvPr id="7" name="Picture 19">
            <a:hlinkClick r:id="" action="ppaction://hlinkshowjump?jump=nextslide"/>
            <a:extLst>
              <a:ext uri="{FF2B5EF4-FFF2-40B4-BE49-F238E27FC236}">
                <a16:creationId xmlns:a16="http://schemas.microsoft.com/office/drawing/2014/main" id="{D2F6216F-EBBF-456B-A593-171BFA823E40}"/>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6" descr="flash_icon">
            <a:extLst>
              <a:ext uri="{FF2B5EF4-FFF2-40B4-BE49-F238E27FC236}">
                <a16:creationId xmlns:a16="http://schemas.microsoft.com/office/drawing/2014/main" id="{5EAD19BD-4A10-496E-99A7-11998505AE8B}"/>
              </a:ext>
            </a:extLst>
          </p:cNvPr>
          <p:cNvPicPr>
            <a:picLocks noChangeAspect="1" noChangeArrowheads="1"/>
          </p:cNvPicPr>
          <p:nvPr/>
        </p:nvPicPr>
        <p:blipFill>
          <a:blip r:embed="rId6" cstate="print"/>
          <a:srcRect/>
          <a:stretch>
            <a:fillRect/>
          </a:stretch>
        </p:blipFill>
        <p:spPr bwMode="auto">
          <a:xfrm>
            <a:off x="8634413" y="115888"/>
            <a:ext cx="385762" cy="431800"/>
          </a:xfrm>
          <a:prstGeom prst="rect">
            <a:avLst/>
          </a:prstGeom>
          <a:noFill/>
          <a:ln w="9525">
            <a:noFill/>
            <a:miter lim="800000"/>
            <a:headEnd/>
            <a:tailEnd/>
          </a:ln>
        </p:spPr>
      </p:pic>
      <p:pic>
        <p:nvPicPr>
          <p:cNvPr id="9" name="Picture 7" descr="notes_icon">
            <a:extLst>
              <a:ext uri="{FF2B5EF4-FFF2-40B4-BE49-F238E27FC236}">
                <a16:creationId xmlns:a16="http://schemas.microsoft.com/office/drawing/2014/main" id="{47727948-2FDD-417A-9E21-C75B6C7E38FD}"/>
              </a:ext>
            </a:extLst>
          </p:cNvPr>
          <p:cNvPicPr>
            <a:picLocks noChangeAspect="1" noChangeArrowheads="1"/>
          </p:cNvPicPr>
          <p:nvPr/>
        </p:nvPicPr>
        <p:blipFill>
          <a:blip r:embed="rId7" cstate="print"/>
          <a:srcRect/>
          <a:stretch>
            <a:fillRect/>
          </a:stretch>
        </p:blipFill>
        <p:spPr bwMode="auto">
          <a:xfrm>
            <a:off x="8123238" y="150813"/>
            <a:ext cx="442912" cy="387350"/>
          </a:xfrm>
          <a:prstGeom prst="rect">
            <a:avLst/>
          </a:prstGeom>
          <a:noFill/>
          <a:ln w="9525">
            <a:noFill/>
            <a:miter lim="800000"/>
            <a:headEnd/>
            <a:tailEnd/>
          </a:ln>
        </p:spPr>
      </p:pic>
      <p:pic>
        <p:nvPicPr>
          <p:cNvPr id="2" name="Picture 1"/>
          <p:cNvPicPr>
            <a:picLocks/>
          </p:cNvPicPr>
          <p:nvPr/>
        </p:nvPicPr>
        <p:blipFill>
          <a:blip r:embed="rId8">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1058"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D1F5DAAC-4E57-4FCA-8980-FAEBEF486ADA}"/>
                    </a:ext>
                  </a:extLst>
                </p:cNvPr>
                <p:cNvPicPr>
                  <a:picLocks/>
                </p:cNvPicPr>
                <p:nvPr/>
              </p:nvPicPr>
              <p:blipFill>
                <a:blip r:embed="rId9"/>
                <a:stretch>
                  <a:fillRect/>
                </a:stretch>
              </p:blipFill>
              <p:spPr>
                <a:xfrm>
                  <a:off x="212725" y="800100"/>
                  <a:ext cx="8699500" cy="5308600"/>
                </a:xfrm>
                <a:prstGeom prst="rect">
                  <a:avLst/>
                </a:prstGeom>
              </p:spPr>
            </p:pic>
          </p:control>
        </mc:Fallback>
      </mc:AlternateContent>
    </p:controls>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a:extLst>
              <a:ext uri="{FF2B5EF4-FFF2-40B4-BE49-F238E27FC236}">
                <a16:creationId xmlns:a16="http://schemas.microsoft.com/office/drawing/2014/main" id="{163ADF48-4A1E-459E-9EC8-D16259481C55}"/>
              </a:ext>
            </a:extLst>
          </p:cNvPr>
          <p:cNvSpPr txBox="1">
            <a:spLocks noChangeArrowheads="1"/>
          </p:cNvSpPr>
          <p:nvPr/>
        </p:nvSpPr>
        <p:spPr bwMode="auto">
          <a:xfrm>
            <a:off x="358775" y="779463"/>
            <a:ext cx="8477250"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nSpc>
                <a:spcPct val="90000"/>
              </a:lnSpc>
              <a:spcBef>
                <a:spcPct val="20000"/>
              </a:spcBef>
              <a:buFont typeface="Wingdings" panose="05000000000000000000" pitchFamily="2" charset="2"/>
              <a:buNone/>
            </a:pPr>
            <a:r>
              <a:rPr lang="en-GB" altLang="en-US"/>
              <a:t>When light reaches the surface of a material, it may be </a:t>
            </a:r>
            <a:r>
              <a:rPr lang="en-GB" altLang="en-US" b="1">
                <a:solidFill>
                  <a:srgbClr val="286DA6"/>
                </a:solidFill>
              </a:rPr>
              <a:t>transmitted</a:t>
            </a:r>
            <a:r>
              <a:rPr lang="en-GB" altLang="en-US"/>
              <a:t>, </a:t>
            </a:r>
            <a:r>
              <a:rPr lang="en-GB" altLang="en-US" b="1">
                <a:solidFill>
                  <a:srgbClr val="286DA6"/>
                </a:solidFill>
              </a:rPr>
              <a:t>absorbed</a:t>
            </a:r>
            <a:r>
              <a:rPr lang="en-GB" altLang="en-US"/>
              <a:t> or </a:t>
            </a:r>
            <a:r>
              <a:rPr lang="en-GB" altLang="en-US" b="1">
                <a:solidFill>
                  <a:srgbClr val="286DA6"/>
                </a:solidFill>
              </a:rPr>
              <a:t>reflected</a:t>
            </a:r>
            <a:r>
              <a:rPr lang="en-GB" altLang="en-US"/>
              <a:t>. </a:t>
            </a:r>
          </a:p>
        </p:txBody>
      </p:sp>
      <p:sp>
        <p:nvSpPr>
          <p:cNvPr id="23555" name="Rectangle 6">
            <a:extLst>
              <a:ext uri="{FF2B5EF4-FFF2-40B4-BE49-F238E27FC236}">
                <a16:creationId xmlns:a16="http://schemas.microsoft.com/office/drawing/2014/main" id="{90FBE32F-4800-4FE2-BBDA-6DA0522A4EF3}"/>
              </a:ext>
            </a:extLst>
          </p:cNvPr>
          <p:cNvSpPr>
            <a:spLocks noGrp="1" noChangeArrowheads="1"/>
          </p:cNvSpPr>
          <p:nvPr>
            <p:ph type="title"/>
          </p:nvPr>
        </p:nvSpPr>
        <p:spPr/>
        <p:txBody>
          <a:bodyPr/>
          <a:lstStyle/>
          <a:p>
            <a:pPr eaLnBrk="1" hangingPunct="1"/>
            <a:r>
              <a:rPr lang="en-GB" altLang="en-US"/>
              <a:t>Visible light at surfaces</a:t>
            </a:r>
          </a:p>
        </p:txBody>
      </p:sp>
      <p:sp>
        <p:nvSpPr>
          <p:cNvPr id="9" name="Simplified Text Shape 1">
            <a:extLst>
              <a:ext uri="{FF2B5EF4-FFF2-40B4-BE49-F238E27FC236}">
                <a16:creationId xmlns:a16="http://schemas.microsoft.com/office/drawing/2014/main" id="{55447AC5-A20A-45EB-B47F-E65FE5355275}"/>
              </a:ext>
            </a:extLst>
          </p:cNvPr>
          <p:cNvSpPr txBox="1">
            <a:spLocks noChangeArrowheads="1"/>
          </p:cNvSpPr>
          <p:nvPr/>
        </p:nvSpPr>
        <p:spPr bwMode="auto">
          <a:xfrm>
            <a:off x="360363" y="3727450"/>
            <a:ext cx="449897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Materials that do not transmit light of any frequency are known as </a:t>
            </a:r>
            <a:r>
              <a:rPr lang="en-GB" altLang="en-US" b="1" dirty="0">
                <a:solidFill>
                  <a:srgbClr val="286DA6"/>
                </a:solidFill>
              </a:rPr>
              <a:t>opaque</a:t>
            </a:r>
            <a:r>
              <a:rPr lang="en-GB" altLang="en-US" dirty="0"/>
              <a:t>. The </a:t>
            </a:r>
            <a:r>
              <a:rPr lang="en-GB" altLang="en-US" b="1" dirty="0" err="1">
                <a:solidFill>
                  <a:srgbClr val="286DA6"/>
                </a:solidFill>
              </a:rPr>
              <a:t>color</a:t>
            </a:r>
            <a:r>
              <a:rPr lang="en-GB" altLang="en-US" dirty="0"/>
              <a:t> of these materials depends on which wavelengths of light they reflect, and which they absorb.</a:t>
            </a:r>
          </a:p>
        </p:txBody>
      </p:sp>
      <p:sp>
        <p:nvSpPr>
          <p:cNvPr id="14" name="Rectangle 13">
            <a:extLst>
              <a:ext uri="{FF2B5EF4-FFF2-40B4-BE49-F238E27FC236}">
                <a16:creationId xmlns:a16="http://schemas.microsoft.com/office/drawing/2014/main" id="{C6CA712A-91F5-421A-9782-3B812E1C9953}"/>
              </a:ext>
            </a:extLst>
          </p:cNvPr>
          <p:cNvSpPr>
            <a:spLocks noChangeArrowheads="1"/>
          </p:cNvSpPr>
          <p:nvPr/>
        </p:nvSpPr>
        <p:spPr bwMode="auto">
          <a:xfrm>
            <a:off x="360363" y="1920875"/>
            <a:ext cx="4551362"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nSpc>
                <a:spcPct val="90000"/>
              </a:lnSpc>
              <a:spcBef>
                <a:spcPct val="20000"/>
              </a:spcBef>
              <a:buFont typeface="Wingdings" panose="05000000000000000000" pitchFamily="2" charset="2"/>
              <a:buNone/>
            </a:pPr>
            <a:r>
              <a:rPr lang="en-GB" altLang="en-US"/>
              <a:t>Whether light is transmitted, absorbed or reflected depends on both the material and the </a:t>
            </a:r>
            <a:r>
              <a:rPr lang="en-GB" altLang="en-US" b="1">
                <a:solidFill>
                  <a:srgbClr val="286DA6"/>
                </a:solidFill>
              </a:rPr>
              <a:t>wavelength</a:t>
            </a:r>
            <a:r>
              <a:rPr lang="en-GB" altLang="en-US"/>
              <a:t> of the light.</a:t>
            </a:r>
          </a:p>
        </p:txBody>
      </p:sp>
      <p:pic>
        <p:nvPicPr>
          <p:cNvPr id="23559" name="Picture 10" descr="mirror">
            <a:extLst>
              <a:ext uri="{FF2B5EF4-FFF2-40B4-BE49-F238E27FC236}">
                <a16:creationId xmlns:a16="http://schemas.microsoft.com/office/drawing/2014/main" id="{12F938D4-5650-427C-B623-AC4C0424ED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3950" y="1811338"/>
            <a:ext cx="3790950" cy="429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9">
            <a:hlinkClick r:id="" action="ppaction://hlinkshowjump?jump=nextslide"/>
            <a:extLst>
              <a:ext uri="{FF2B5EF4-FFF2-40B4-BE49-F238E27FC236}">
                <a16:creationId xmlns:a16="http://schemas.microsoft.com/office/drawing/2014/main" id="{6747C0FB-0735-4327-9061-8FB8CA62E0AF}"/>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a:extLst>
              <a:ext uri="{FF2B5EF4-FFF2-40B4-BE49-F238E27FC236}">
                <a16:creationId xmlns:a16="http://schemas.microsoft.com/office/drawing/2014/main" id="{1B7CFE78-666D-4712-B9BB-F2BD384740CD}"/>
              </a:ext>
            </a:extLst>
          </p:cNvPr>
          <p:cNvSpPr>
            <a:spLocks noGrp="1" noChangeArrowheads="1"/>
          </p:cNvSpPr>
          <p:nvPr>
            <p:ph type="title"/>
          </p:nvPr>
        </p:nvSpPr>
        <p:spPr/>
        <p:txBody>
          <a:bodyPr/>
          <a:lstStyle/>
          <a:p>
            <a:pPr eaLnBrk="1" hangingPunct="1"/>
            <a:r>
              <a:rPr lang="en-GB" altLang="en-US"/>
              <a:t>Reflection of visible light</a:t>
            </a:r>
          </a:p>
        </p:txBody>
      </p:sp>
      <p:sp>
        <p:nvSpPr>
          <p:cNvPr id="24580" name="Simplified Text Shape 2">
            <a:extLst>
              <a:ext uri="{FF2B5EF4-FFF2-40B4-BE49-F238E27FC236}">
                <a16:creationId xmlns:a16="http://schemas.microsoft.com/office/drawing/2014/main" id="{F36D1006-4D72-4E16-8A44-B44D5286D7E6}"/>
              </a:ext>
            </a:extLst>
          </p:cNvPr>
          <p:cNvSpPr txBox="1">
            <a:spLocks noChangeArrowheads="1"/>
          </p:cNvSpPr>
          <p:nvPr/>
        </p:nvSpPr>
        <p:spPr bwMode="auto">
          <a:xfrm>
            <a:off x="360363" y="777875"/>
            <a:ext cx="79867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a:solidFill>
                  <a:srgbClr val="010066"/>
                </a:solidFill>
              </a:rPr>
              <a:t>There are two types of reflection: </a:t>
            </a:r>
            <a:r>
              <a:rPr lang="en-GB" altLang="en-US" b="1">
                <a:solidFill>
                  <a:srgbClr val="286DA6"/>
                </a:solidFill>
              </a:rPr>
              <a:t>specular</a:t>
            </a:r>
            <a:r>
              <a:rPr lang="en-GB" altLang="en-US">
                <a:solidFill>
                  <a:srgbClr val="010066"/>
                </a:solidFill>
              </a:rPr>
              <a:t> and </a:t>
            </a:r>
            <a:r>
              <a:rPr lang="en-GB" altLang="en-US" b="1">
                <a:solidFill>
                  <a:srgbClr val="286DA6"/>
                </a:solidFill>
              </a:rPr>
              <a:t>diffuse</a:t>
            </a:r>
            <a:r>
              <a:rPr lang="en-GB" altLang="en-US">
                <a:solidFill>
                  <a:srgbClr val="010066"/>
                </a:solidFill>
              </a:rPr>
              <a:t>.</a:t>
            </a:r>
          </a:p>
        </p:txBody>
      </p:sp>
      <p:sp>
        <p:nvSpPr>
          <p:cNvPr id="13" name="Simplified Text Shape 34">
            <a:extLst>
              <a:ext uri="{FF2B5EF4-FFF2-40B4-BE49-F238E27FC236}">
                <a16:creationId xmlns:a16="http://schemas.microsoft.com/office/drawing/2014/main" id="{0664A8A2-8B90-4040-B3A7-071332E8AB5F}"/>
              </a:ext>
            </a:extLst>
          </p:cNvPr>
          <p:cNvSpPr txBox="1">
            <a:spLocks noChangeArrowheads="1"/>
          </p:cNvSpPr>
          <p:nvPr/>
        </p:nvSpPr>
        <p:spPr bwMode="auto">
          <a:xfrm>
            <a:off x="5006975" y="5921375"/>
            <a:ext cx="29241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spcBef>
                <a:spcPct val="50000"/>
              </a:spcBef>
            </a:pPr>
            <a:r>
              <a:rPr lang="en-GB" altLang="en-US" b="1">
                <a:solidFill>
                  <a:srgbClr val="286DA6"/>
                </a:solidFill>
              </a:rPr>
              <a:t>diffuse reflection</a:t>
            </a:r>
          </a:p>
        </p:txBody>
      </p:sp>
      <p:sp>
        <p:nvSpPr>
          <p:cNvPr id="8" name="Simplified Text Shape 3">
            <a:extLst>
              <a:ext uri="{FF2B5EF4-FFF2-40B4-BE49-F238E27FC236}">
                <a16:creationId xmlns:a16="http://schemas.microsoft.com/office/drawing/2014/main" id="{C87019A2-78DC-4012-AAE4-1F585E7A7A7A}"/>
              </a:ext>
            </a:extLst>
          </p:cNvPr>
          <p:cNvSpPr txBox="1">
            <a:spLocks noChangeArrowheads="1"/>
          </p:cNvSpPr>
          <p:nvPr/>
        </p:nvSpPr>
        <p:spPr bwMode="auto">
          <a:xfrm>
            <a:off x="360363" y="1509713"/>
            <a:ext cx="81724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Specular reflection occurs when light waves are reflected from a smooth surface. All the light waves are reflected in </a:t>
            </a:r>
            <a:br>
              <a:rPr lang="en-GB" altLang="en-US" dirty="0"/>
            </a:br>
            <a:r>
              <a:rPr lang="en-GB" altLang="en-US" dirty="0"/>
              <a:t>the same direction and an </a:t>
            </a:r>
            <a:r>
              <a:rPr lang="en-GB" altLang="en-US" b="1" dirty="0">
                <a:solidFill>
                  <a:srgbClr val="286DA6"/>
                </a:solidFill>
              </a:rPr>
              <a:t>image</a:t>
            </a:r>
            <a:r>
              <a:rPr lang="en-GB" altLang="en-US" dirty="0"/>
              <a:t> is formed.</a:t>
            </a:r>
          </a:p>
        </p:txBody>
      </p:sp>
      <p:sp>
        <p:nvSpPr>
          <p:cNvPr id="12" name="Rectangle 11">
            <a:extLst>
              <a:ext uri="{FF2B5EF4-FFF2-40B4-BE49-F238E27FC236}">
                <a16:creationId xmlns:a16="http://schemas.microsoft.com/office/drawing/2014/main" id="{A1038A0D-D17A-4DB0-B453-20C1D83AE5A6}"/>
              </a:ext>
            </a:extLst>
          </p:cNvPr>
          <p:cNvSpPr>
            <a:spLocks noChangeArrowheads="1"/>
          </p:cNvSpPr>
          <p:nvPr/>
        </p:nvSpPr>
        <p:spPr bwMode="auto">
          <a:xfrm>
            <a:off x="360363" y="2979738"/>
            <a:ext cx="81724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solidFill>
                  <a:srgbClr val="010066"/>
                </a:solidFill>
              </a:rPr>
              <a:t>Diffuse reflection occurs when light waves are reflected </a:t>
            </a:r>
            <a:br>
              <a:rPr lang="en-GB" altLang="en-US">
                <a:solidFill>
                  <a:srgbClr val="010066"/>
                </a:solidFill>
              </a:rPr>
            </a:br>
            <a:r>
              <a:rPr lang="en-GB" altLang="en-US">
                <a:solidFill>
                  <a:srgbClr val="010066"/>
                </a:solidFill>
              </a:rPr>
              <a:t>from a rough surface. The light waves are </a:t>
            </a:r>
            <a:r>
              <a:rPr lang="en-GB" altLang="en-US" b="1">
                <a:solidFill>
                  <a:srgbClr val="286DA6"/>
                </a:solidFill>
              </a:rPr>
              <a:t>scattered </a:t>
            </a:r>
            <a:r>
              <a:rPr lang="en-GB" altLang="en-US">
                <a:solidFill>
                  <a:srgbClr val="010066"/>
                </a:solidFill>
              </a:rPr>
              <a:t>in </a:t>
            </a:r>
            <a:br>
              <a:rPr lang="en-GB" altLang="en-US">
                <a:solidFill>
                  <a:srgbClr val="010066"/>
                </a:solidFill>
              </a:rPr>
            </a:br>
            <a:r>
              <a:rPr lang="en-GB" altLang="en-US">
                <a:solidFill>
                  <a:srgbClr val="010066"/>
                </a:solidFill>
              </a:rPr>
              <a:t>many different directions.</a:t>
            </a:r>
          </a:p>
        </p:txBody>
      </p:sp>
      <p:pic>
        <p:nvPicPr>
          <p:cNvPr id="15" name="Picture 141" descr="Reflection_specular.png">
            <a:extLst>
              <a:ext uri="{FF2B5EF4-FFF2-40B4-BE49-F238E27FC236}">
                <a16:creationId xmlns:a16="http://schemas.microsoft.com/office/drawing/2014/main" id="{89AF5F24-954B-4C1A-8A6F-BF687F0AD8E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46138" y="4406900"/>
            <a:ext cx="3487737"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descr="Reflection_diffuse.png">
            <a:extLst>
              <a:ext uri="{FF2B5EF4-FFF2-40B4-BE49-F238E27FC236}">
                <a16:creationId xmlns:a16="http://schemas.microsoft.com/office/drawing/2014/main" id="{19A3DB92-A2C1-4C4B-8D36-8EC3A5ACBE6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64063" y="4338638"/>
            <a:ext cx="3810000" cy="162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Simplified Text Shape 31">
            <a:extLst>
              <a:ext uri="{FF2B5EF4-FFF2-40B4-BE49-F238E27FC236}">
                <a16:creationId xmlns:a16="http://schemas.microsoft.com/office/drawing/2014/main" id="{C50D9863-CD49-46A0-A2B8-389684A5C16F}"/>
              </a:ext>
            </a:extLst>
          </p:cNvPr>
          <p:cNvSpPr txBox="1">
            <a:spLocks noChangeArrowheads="1"/>
          </p:cNvSpPr>
          <p:nvPr/>
        </p:nvSpPr>
        <p:spPr bwMode="auto">
          <a:xfrm>
            <a:off x="1128713" y="5922963"/>
            <a:ext cx="29241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spcBef>
                <a:spcPct val="50000"/>
              </a:spcBef>
            </a:pPr>
            <a:r>
              <a:rPr lang="en-GB" altLang="en-US" b="1">
                <a:solidFill>
                  <a:srgbClr val="286DA6"/>
                </a:solidFill>
              </a:rPr>
              <a:t>specular reflection</a:t>
            </a:r>
          </a:p>
        </p:txBody>
      </p:sp>
      <p:pic>
        <p:nvPicPr>
          <p:cNvPr id="11" name="Picture 19">
            <a:hlinkClick r:id="" action="ppaction://hlinkshowjump?jump=nextslide"/>
            <a:extLst>
              <a:ext uri="{FF2B5EF4-FFF2-40B4-BE49-F238E27FC236}">
                <a16:creationId xmlns:a16="http://schemas.microsoft.com/office/drawing/2014/main" id="{D53E339E-B8B3-4453-840E-3933AEBCB20F}"/>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utoUpdateAnimBg="0"/>
      <p:bldP spid="8" grpId="0" autoUpdateAnimBg="0"/>
      <p:bldP spid="12" grpId="0"/>
      <p:bldP spid="1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6">
            <a:extLst>
              <a:ext uri="{FF2B5EF4-FFF2-40B4-BE49-F238E27FC236}">
                <a16:creationId xmlns:a16="http://schemas.microsoft.com/office/drawing/2014/main" id="{E2A549FC-E048-4B3C-9A9B-FEC64F820DC7}"/>
              </a:ext>
            </a:extLst>
          </p:cNvPr>
          <p:cNvSpPr>
            <a:spLocks noGrp="1" noChangeArrowheads="1"/>
          </p:cNvSpPr>
          <p:nvPr>
            <p:ph type="title"/>
          </p:nvPr>
        </p:nvSpPr>
        <p:spPr/>
        <p:txBody>
          <a:bodyPr/>
          <a:lstStyle/>
          <a:p>
            <a:pPr eaLnBrk="1" hangingPunct="1"/>
            <a:r>
              <a:rPr lang="en-GB" altLang="en-US" dirty="0"/>
              <a:t>How do we see different </a:t>
            </a:r>
            <a:r>
              <a:rPr lang="en-GB" altLang="en-US" dirty="0" err="1"/>
              <a:t>colors</a:t>
            </a:r>
            <a:r>
              <a:rPr lang="en-GB" altLang="en-US" dirty="0"/>
              <a:t>?</a:t>
            </a:r>
          </a:p>
        </p:txBody>
      </p:sp>
      <p:pic>
        <p:nvPicPr>
          <p:cNvPr id="6" name="Picture 19">
            <a:hlinkClick r:id="" action="ppaction://hlinkshowjump?jump=nextslide"/>
            <a:extLst>
              <a:ext uri="{FF2B5EF4-FFF2-40B4-BE49-F238E27FC236}">
                <a16:creationId xmlns:a16="http://schemas.microsoft.com/office/drawing/2014/main" id="{A6A9B3D9-1E1D-433A-82FA-CE59E26CB07D}"/>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6" descr="flash_icon">
            <a:extLst>
              <a:ext uri="{FF2B5EF4-FFF2-40B4-BE49-F238E27FC236}">
                <a16:creationId xmlns:a16="http://schemas.microsoft.com/office/drawing/2014/main" id="{EE8A7C57-B5AA-4C29-853D-43A97B0FD9EB}"/>
              </a:ext>
            </a:extLst>
          </p:cNvPr>
          <p:cNvPicPr>
            <a:picLocks noChangeAspect="1" noChangeArrowheads="1"/>
          </p:cNvPicPr>
          <p:nvPr/>
        </p:nvPicPr>
        <p:blipFill>
          <a:blip r:embed="rId6" cstate="print"/>
          <a:srcRect/>
          <a:stretch>
            <a:fillRect/>
          </a:stretch>
        </p:blipFill>
        <p:spPr bwMode="auto">
          <a:xfrm>
            <a:off x="8634413" y="115888"/>
            <a:ext cx="385762" cy="431800"/>
          </a:xfrm>
          <a:prstGeom prst="rect">
            <a:avLst/>
          </a:prstGeom>
          <a:noFill/>
          <a:ln w="9525">
            <a:noFill/>
            <a:miter lim="800000"/>
            <a:headEnd/>
            <a:tailEnd/>
          </a:ln>
        </p:spPr>
      </p:pic>
      <p:pic>
        <p:nvPicPr>
          <p:cNvPr id="8" name="Picture 9">
            <a:extLst>
              <a:ext uri="{FF2B5EF4-FFF2-40B4-BE49-F238E27FC236}">
                <a16:creationId xmlns:a16="http://schemas.microsoft.com/office/drawing/2014/main" id="{417B178E-126D-4A6E-87BC-44E442543358}"/>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164045" y="86520"/>
            <a:ext cx="442911" cy="516730"/>
          </a:xfrm>
          <a:prstGeom prst="rect">
            <a:avLst/>
          </a:prstGeom>
          <a:noFill/>
          <a:ln w="9525">
            <a:noFill/>
            <a:miter lim="800000"/>
            <a:headEnd/>
            <a:tailEnd/>
          </a:ln>
        </p:spPr>
      </p:pic>
      <p:pic>
        <p:nvPicPr>
          <p:cNvPr id="2" name="Picture 1"/>
          <p:cNvPicPr>
            <a:picLocks/>
          </p:cNvPicPr>
          <p:nvPr/>
        </p:nvPicPr>
        <p:blipFill>
          <a:blip r:embed="rId8">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2081"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9D44CF61-C516-476A-B0DF-AAE6F1861235}"/>
                    </a:ext>
                  </a:extLst>
                </p:cNvPr>
                <p:cNvPicPr>
                  <a:picLocks/>
                </p:cNvPicPr>
                <p:nvPr/>
              </p:nvPicPr>
              <p:blipFill>
                <a:blip r:embed="rId9"/>
                <a:stretch>
                  <a:fillRect/>
                </a:stretch>
              </p:blipFill>
              <p:spPr>
                <a:xfrm>
                  <a:off x="212725" y="800100"/>
                  <a:ext cx="8699500" cy="5308600"/>
                </a:xfrm>
                <a:prstGeom prst="rect">
                  <a:avLst/>
                </a:prstGeom>
              </p:spPr>
            </p:pic>
          </p:control>
        </mc:Fallback>
      </mc:AlternateContent>
    </p:controls>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a:extLst>
              <a:ext uri="{FF2B5EF4-FFF2-40B4-BE49-F238E27FC236}">
                <a16:creationId xmlns:a16="http://schemas.microsoft.com/office/drawing/2014/main" id="{C41DEE3B-60AA-4AEC-B6B8-80E0B4D42787}"/>
              </a:ext>
            </a:extLst>
          </p:cNvPr>
          <p:cNvSpPr txBox="1">
            <a:spLocks noChangeArrowheads="1"/>
          </p:cNvSpPr>
          <p:nvPr/>
        </p:nvSpPr>
        <p:spPr bwMode="auto">
          <a:xfrm>
            <a:off x="358775" y="779463"/>
            <a:ext cx="8353425" cy="425450"/>
          </a:xfrm>
          <a:prstGeom prst="rect">
            <a:avLst/>
          </a:prstGeom>
          <a:solidFill>
            <a:srgbClr val="BEDA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nSpc>
                <a:spcPct val="90000"/>
              </a:lnSpc>
              <a:spcBef>
                <a:spcPct val="20000"/>
              </a:spcBef>
              <a:buFont typeface="Wingdings" panose="05000000000000000000" pitchFamily="2" charset="2"/>
              <a:buNone/>
            </a:pPr>
            <a:r>
              <a:rPr lang="en-GB" altLang="en-US" dirty="0"/>
              <a:t>How do we see the different </a:t>
            </a:r>
            <a:r>
              <a:rPr lang="en-GB" altLang="en-US" dirty="0" err="1"/>
              <a:t>colors</a:t>
            </a:r>
            <a:r>
              <a:rPr lang="en-GB" altLang="en-US" dirty="0"/>
              <a:t> in this frog and poppy?</a:t>
            </a:r>
          </a:p>
        </p:txBody>
      </p:sp>
      <p:sp>
        <p:nvSpPr>
          <p:cNvPr id="25603" name="Rectangle 6">
            <a:extLst>
              <a:ext uri="{FF2B5EF4-FFF2-40B4-BE49-F238E27FC236}">
                <a16:creationId xmlns:a16="http://schemas.microsoft.com/office/drawing/2014/main" id="{F5F2C6C9-275B-4026-AECA-D78204763342}"/>
              </a:ext>
            </a:extLst>
          </p:cNvPr>
          <p:cNvSpPr>
            <a:spLocks noGrp="1" noChangeArrowheads="1"/>
          </p:cNvSpPr>
          <p:nvPr>
            <p:ph type="title"/>
          </p:nvPr>
        </p:nvSpPr>
        <p:spPr/>
        <p:txBody>
          <a:bodyPr/>
          <a:lstStyle/>
          <a:p>
            <a:pPr eaLnBrk="1" hangingPunct="1"/>
            <a:r>
              <a:rPr lang="en-GB" altLang="en-US" dirty="0"/>
              <a:t>Seeing different </a:t>
            </a:r>
            <a:r>
              <a:rPr lang="en-GB" altLang="en-US" dirty="0" err="1"/>
              <a:t>colors</a:t>
            </a:r>
            <a:endParaRPr lang="en-GB" altLang="en-US" dirty="0"/>
          </a:p>
        </p:txBody>
      </p:sp>
      <p:sp>
        <p:nvSpPr>
          <p:cNvPr id="9" name="Simplified Text Shape 1">
            <a:extLst>
              <a:ext uri="{FF2B5EF4-FFF2-40B4-BE49-F238E27FC236}">
                <a16:creationId xmlns:a16="http://schemas.microsoft.com/office/drawing/2014/main" id="{76F41146-43FB-4436-8DE3-0261F9E67B08}"/>
              </a:ext>
            </a:extLst>
          </p:cNvPr>
          <p:cNvSpPr txBox="1">
            <a:spLocks noChangeArrowheads="1"/>
          </p:cNvSpPr>
          <p:nvPr/>
        </p:nvSpPr>
        <p:spPr bwMode="auto">
          <a:xfrm>
            <a:off x="3084513" y="1257300"/>
            <a:ext cx="59213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solidFill>
                  <a:srgbClr val="010066"/>
                </a:solidFill>
              </a:rPr>
              <a:t>The frog’s green skin </a:t>
            </a:r>
            <a:r>
              <a:rPr lang="en-GB" altLang="en-US" b="1" dirty="0">
                <a:solidFill>
                  <a:srgbClr val="286DA6"/>
                </a:solidFill>
              </a:rPr>
              <a:t>absorbs</a:t>
            </a:r>
            <a:r>
              <a:rPr lang="en-GB" altLang="en-US" dirty="0">
                <a:solidFill>
                  <a:srgbClr val="010066"/>
                </a:solidFill>
              </a:rPr>
              <a:t> all wavelengths except green wavelengths, which it </a:t>
            </a:r>
            <a:r>
              <a:rPr lang="en-GB" altLang="en-US" b="1" dirty="0">
                <a:solidFill>
                  <a:srgbClr val="286DA6"/>
                </a:solidFill>
              </a:rPr>
              <a:t>reflects</a:t>
            </a:r>
            <a:r>
              <a:rPr lang="en-GB" altLang="en-US" dirty="0">
                <a:solidFill>
                  <a:srgbClr val="010066"/>
                </a:solidFill>
              </a:rPr>
              <a:t>, and so it appears green.</a:t>
            </a:r>
          </a:p>
        </p:txBody>
      </p:sp>
      <p:sp>
        <p:nvSpPr>
          <p:cNvPr id="11" name="Simplified Text Shape 2">
            <a:extLst>
              <a:ext uri="{FF2B5EF4-FFF2-40B4-BE49-F238E27FC236}">
                <a16:creationId xmlns:a16="http://schemas.microsoft.com/office/drawing/2014/main" id="{C4990D85-42EE-4C42-8BE9-907F9969221D}"/>
              </a:ext>
            </a:extLst>
          </p:cNvPr>
          <p:cNvSpPr txBox="1">
            <a:spLocks noChangeArrowheads="1"/>
          </p:cNvSpPr>
          <p:nvPr/>
        </p:nvSpPr>
        <p:spPr bwMode="auto">
          <a:xfrm>
            <a:off x="3084513" y="2509838"/>
            <a:ext cx="55245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solidFill>
                  <a:srgbClr val="010066"/>
                </a:solidFill>
              </a:rPr>
              <a:t>The black skin absorbs all wavelengths of visible light. No wavelengths are reflected and so it appears black.</a:t>
            </a:r>
          </a:p>
        </p:txBody>
      </p:sp>
      <p:sp>
        <p:nvSpPr>
          <p:cNvPr id="13" name="Simplified Text Shape 3">
            <a:extLst>
              <a:ext uri="{FF2B5EF4-FFF2-40B4-BE49-F238E27FC236}">
                <a16:creationId xmlns:a16="http://schemas.microsoft.com/office/drawing/2014/main" id="{D424DA47-9D27-449A-9BDB-B87C0BE4467B}"/>
              </a:ext>
            </a:extLst>
          </p:cNvPr>
          <p:cNvSpPr txBox="1">
            <a:spLocks noChangeArrowheads="1"/>
          </p:cNvSpPr>
          <p:nvPr/>
        </p:nvSpPr>
        <p:spPr bwMode="auto">
          <a:xfrm>
            <a:off x="3084513" y="3763963"/>
            <a:ext cx="5559425"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The poppy’s </a:t>
            </a:r>
            <a:r>
              <a:rPr lang="en-GB" altLang="en-US" dirty="0" err="1"/>
              <a:t>center</a:t>
            </a:r>
            <a:r>
              <a:rPr lang="en-GB" altLang="en-US" dirty="0"/>
              <a:t> absorbs all wavelengths except red and green. It reflects red and green wavelengths of light, and so appears yellow.</a:t>
            </a:r>
          </a:p>
        </p:txBody>
      </p:sp>
      <p:sp>
        <p:nvSpPr>
          <p:cNvPr id="15" name="Simplified Text Shape 4">
            <a:extLst>
              <a:ext uri="{FF2B5EF4-FFF2-40B4-BE49-F238E27FC236}">
                <a16:creationId xmlns:a16="http://schemas.microsoft.com/office/drawing/2014/main" id="{5B39038E-A974-4DD2-8734-79BA6E058B26}"/>
              </a:ext>
            </a:extLst>
          </p:cNvPr>
          <p:cNvSpPr txBox="1">
            <a:spLocks noChangeArrowheads="1"/>
          </p:cNvSpPr>
          <p:nvPr/>
        </p:nvSpPr>
        <p:spPr bwMode="auto">
          <a:xfrm>
            <a:off x="3084513" y="5386388"/>
            <a:ext cx="54165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t>The petals reflect red wavelengths </a:t>
            </a:r>
            <a:br>
              <a:rPr lang="en-GB" altLang="en-US" dirty="0"/>
            </a:br>
            <a:r>
              <a:rPr lang="en-GB" altLang="en-US" dirty="0"/>
              <a:t>of light and absorb all others, so </a:t>
            </a:r>
            <a:br>
              <a:rPr lang="en-GB" altLang="en-US" dirty="0"/>
            </a:br>
            <a:r>
              <a:rPr lang="en-GB" altLang="en-US" dirty="0"/>
              <a:t>they appear red.</a:t>
            </a:r>
          </a:p>
        </p:txBody>
      </p:sp>
      <p:pic>
        <p:nvPicPr>
          <p:cNvPr id="25609" name="Picture 10" descr="http://companyweb/production/Image%20library/Biology/frog.png">
            <a:extLst>
              <a:ext uri="{FF2B5EF4-FFF2-40B4-BE49-F238E27FC236}">
                <a16:creationId xmlns:a16="http://schemas.microsoft.com/office/drawing/2014/main" id="{0E086C25-01D8-4A44-9328-C38983B0FF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775" y="1450975"/>
            <a:ext cx="2576513"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0" name="Picture 18" descr="Poppy.png">
            <a:extLst>
              <a:ext uri="{FF2B5EF4-FFF2-40B4-BE49-F238E27FC236}">
                <a16:creationId xmlns:a16="http://schemas.microsoft.com/office/drawing/2014/main" id="{53B97B9A-374C-438A-B672-52799F1F7F0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50938" y="3860800"/>
            <a:ext cx="146685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9">
            <a:hlinkClick r:id="" action="ppaction://hlinkshowjump?jump=nextslide"/>
            <a:extLst>
              <a:ext uri="{FF2B5EF4-FFF2-40B4-BE49-F238E27FC236}">
                <a16:creationId xmlns:a16="http://schemas.microsoft.com/office/drawing/2014/main" id="{A1C72187-0AFC-4AA4-B2CF-03A92D82FBA7}"/>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4" name="Picture 13">
            <a:extLst>
              <a:ext uri="{FF2B5EF4-FFF2-40B4-BE49-F238E27FC236}">
                <a16:creationId xmlns:a16="http://schemas.microsoft.com/office/drawing/2014/main" id="{4895D614-7B36-4168-83D2-08373D4F0694}"/>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P spid="11" grpId="0" autoUpdateAnimBg="0"/>
      <p:bldP spid="13" grpId="0" autoUpdateAnimBg="0"/>
      <p:bldP spid="15"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6">
            <a:extLst>
              <a:ext uri="{FF2B5EF4-FFF2-40B4-BE49-F238E27FC236}">
                <a16:creationId xmlns:a16="http://schemas.microsoft.com/office/drawing/2014/main" id="{F3069ACE-2FDE-4D0B-914A-6A6CEB49F990}"/>
              </a:ext>
            </a:extLst>
          </p:cNvPr>
          <p:cNvSpPr>
            <a:spLocks noGrp="1" noChangeArrowheads="1"/>
          </p:cNvSpPr>
          <p:nvPr>
            <p:ph type="title"/>
          </p:nvPr>
        </p:nvSpPr>
        <p:spPr/>
        <p:txBody>
          <a:bodyPr/>
          <a:lstStyle/>
          <a:p>
            <a:pPr eaLnBrk="1" hangingPunct="1"/>
            <a:r>
              <a:rPr lang="en-GB" altLang="en-US" dirty="0"/>
              <a:t>Mixing </a:t>
            </a:r>
            <a:r>
              <a:rPr lang="en-GB" altLang="en-US" dirty="0" err="1"/>
              <a:t>colored</a:t>
            </a:r>
            <a:r>
              <a:rPr lang="en-GB" altLang="en-US" dirty="0"/>
              <a:t> light</a:t>
            </a:r>
          </a:p>
        </p:txBody>
      </p:sp>
      <p:pic>
        <p:nvPicPr>
          <p:cNvPr id="6" name="Picture 19">
            <a:hlinkClick r:id="" action="ppaction://hlinkshowjump?jump=nextslide"/>
            <a:extLst>
              <a:ext uri="{FF2B5EF4-FFF2-40B4-BE49-F238E27FC236}">
                <a16:creationId xmlns:a16="http://schemas.microsoft.com/office/drawing/2014/main" id="{887C7A0D-B09B-4CB6-A9B1-B76F533291F1}"/>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6" descr="flash_icon">
            <a:extLst>
              <a:ext uri="{FF2B5EF4-FFF2-40B4-BE49-F238E27FC236}">
                <a16:creationId xmlns:a16="http://schemas.microsoft.com/office/drawing/2014/main" id="{43C8139C-1312-4E4C-9BB9-DB852EDAE56B}"/>
              </a:ext>
            </a:extLst>
          </p:cNvPr>
          <p:cNvPicPr>
            <a:picLocks noChangeAspect="1" noChangeArrowheads="1"/>
          </p:cNvPicPr>
          <p:nvPr/>
        </p:nvPicPr>
        <p:blipFill>
          <a:blip r:embed="rId6" cstate="print"/>
          <a:srcRect/>
          <a:stretch>
            <a:fillRect/>
          </a:stretch>
        </p:blipFill>
        <p:spPr bwMode="auto">
          <a:xfrm>
            <a:off x="8634413" y="115888"/>
            <a:ext cx="385762" cy="431800"/>
          </a:xfrm>
          <a:prstGeom prst="rect">
            <a:avLst/>
          </a:prstGeom>
          <a:noFill/>
          <a:ln w="9525">
            <a:noFill/>
            <a:miter lim="800000"/>
            <a:headEnd/>
            <a:tailEnd/>
          </a:ln>
        </p:spPr>
      </p:pic>
      <p:pic>
        <p:nvPicPr>
          <p:cNvPr id="2" name="Picture 1"/>
          <p:cNvPicPr>
            <a:picLocks/>
          </p:cNvPicPr>
          <p:nvPr/>
        </p:nvPicPr>
        <p:blipFill>
          <a:blip r:embed="rId7">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3106"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06C13D0C-979E-4A4F-850A-39E646DFA767}"/>
                    </a:ext>
                  </a:extLst>
                </p:cNvPr>
                <p:cNvPicPr>
                  <a:picLocks/>
                </p:cNvPicPr>
                <p:nvPr/>
              </p:nvPicPr>
              <p:blipFill>
                <a:blip r:embed="rId8"/>
                <a:stretch>
                  <a:fillRect/>
                </a:stretch>
              </p:blipFill>
              <p:spPr>
                <a:xfrm>
                  <a:off x="212725" y="800100"/>
                  <a:ext cx="8699500" cy="5308600"/>
                </a:xfrm>
                <a:prstGeom prst="rect">
                  <a:avLst/>
                </a:prstGeom>
              </p:spPr>
            </p:pic>
          </p:control>
        </mc:Fallback>
      </mc:AlternateContent>
    </p:controls>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66"/>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66"/>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7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HD:Users:victoriablackburn:Desktop:master.ppt</Template>
  <TotalTime>14817</TotalTime>
  <Words>1069</Words>
  <Application>Microsoft Office PowerPoint</Application>
  <PresentationFormat>On-screen Show (4:3)</PresentationFormat>
  <Paragraphs>103</Paragraphs>
  <Slides>17</Slides>
  <Notes>17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17</vt:i4>
      </vt:variant>
    </vt:vector>
  </HeadingPairs>
  <TitlesOfParts>
    <vt:vector size="22" baseType="lpstr">
      <vt:lpstr>Wingdings</vt:lpstr>
      <vt:lpstr>Arial</vt:lpstr>
      <vt:lpstr>Wingdings 2</vt:lpstr>
      <vt:lpstr>1_Default Design</vt:lpstr>
      <vt:lpstr>7_Default Design</vt:lpstr>
      <vt:lpstr>Visible Light</vt:lpstr>
      <vt:lpstr>Information</vt:lpstr>
      <vt:lpstr>The visible spectrum</vt:lpstr>
      <vt:lpstr>The visible light spectrum</vt:lpstr>
      <vt:lpstr>Visible light at surfaces</vt:lpstr>
      <vt:lpstr>Reflection of visible light</vt:lpstr>
      <vt:lpstr>How do we see different colors?</vt:lpstr>
      <vt:lpstr>Seeing different colors</vt:lpstr>
      <vt:lpstr>Mixing colored light</vt:lpstr>
      <vt:lpstr>Seeing colors in colored light</vt:lpstr>
      <vt:lpstr>How do we see colors in colored light?</vt:lpstr>
      <vt:lpstr>Transmitting visible light</vt:lpstr>
      <vt:lpstr>Refracting visible light</vt:lpstr>
      <vt:lpstr>Passing white light through a prism</vt:lpstr>
      <vt:lpstr>Splitting white light</vt:lpstr>
      <vt:lpstr>Speed of light in materials</vt:lpstr>
      <vt:lpstr>Dispersion – summary</vt:lpstr>
    </vt:vector>
  </TitlesOfParts>
  <Company>Boardworks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Visible Light</dc:title>
  <dc:subject>Boardworks High School Physical Science</dc:subject>
  <dc:creator>Boardworks</dc:creator>
  <cp:lastModifiedBy>Tim Crilly</cp:lastModifiedBy>
  <cp:revision>571</cp:revision>
  <dcterms:created xsi:type="dcterms:W3CDTF">2003-10-06T13:07:42Z</dcterms:created>
  <dcterms:modified xsi:type="dcterms:W3CDTF">2019-01-31T15:32:10Z</dcterms:modified>
</cp:coreProperties>
</file>