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3.xml" ContentType="application/vnd.ms-office.activeX+xml"/>
  <Override PartName="/ppt/notesSlides/notesSlide12.xml" ContentType="application/vnd.openxmlformats-officedocument.presentationml.notesSlide+xml"/>
  <Override PartName="/ppt/activeX/activeX4.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5.xml" ContentType="application/vnd.ms-office.activeX+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18" r:id="rId1"/>
    <p:sldMasterId id="2147484933" r:id="rId2"/>
  </p:sldMasterIdLst>
  <p:notesMasterIdLst>
    <p:notesMasterId r:id="rId22"/>
  </p:notesMasterIdLst>
  <p:handoutMasterIdLst>
    <p:handoutMasterId r:id="rId23"/>
  </p:handoutMasterIdLst>
  <p:sldIdLst>
    <p:sldId id="430" r:id="rId3"/>
    <p:sldId id="528" r:id="rId4"/>
    <p:sldId id="484" r:id="rId5"/>
    <p:sldId id="485" r:id="rId6"/>
    <p:sldId id="486" r:id="rId7"/>
    <p:sldId id="487" r:id="rId8"/>
    <p:sldId id="488" r:id="rId9"/>
    <p:sldId id="489" r:id="rId10"/>
    <p:sldId id="501" r:id="rId11"/>
    <p:sldId id="491" r:id="rId12"/>
    <p:sldId id="492" r:id="rId13"/>
    <p:sldId id="493" r:id="rId14"/>
    <p:sldId id="494" r:id="rId15"/>
    <p:sldId id="503" r:id="rId16"/>
    <p:sldId id="504" r:id="rId17"/>
    <p:sldId id="497" r:id="rId18"/>
    <p:sldId id="505" r:id="rId19"/>
    <p:sldId id="506" r:id="rId20"/>
    <p:sldId id="507" r:id="rId21"/>
  </p:sldIdLst>
  <p:sldSz cx="9144000" cy="6858000" type="screen4x3"/>
  <p:notesSz cx="6858000" cy="9296400"/>
  <p:embeddedFontLst>
    <p:embeddedFont>
      <p:font typeface="Wingdings 2" panose="05020102010507070707" pitchFamily="18" charset="2"/>
      <p:regular r:id="rId24"/>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52" userDrawn="1">
          <p15:clr>
            <a:srgbClr val="A4A3A4"/>
          </p15:clr>
        </p15:guide>
        <p15:guide id="4" pos="204"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CC0099"/>
    <a:srgbClr val="33CC33"/>
    <a:srgbClr val="009900"/>
    <a:srgbClr val="010066"/>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p:cViewPr>
        <p:scale>
          <a:sx n="85" d="100"/>
          <a:sy n="85" d="100"/>
        </p:scale>
        <p:origin x="618" y="156"/>
      </p:cViewPr>
      <p:guideLst>
        <p:guide orient="horz" pos="482"/>
        <p:guide orient="horz" pos="3876"/>
        <p:guide pos="535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50620AC-9740-4213-81A2-CB343859EBD5}"/>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080E420-1B31-4A1E-99A6-DE90B81EC618}" type="slidenum">
              <a:rPr lang="en-GB" altLang="en-US"/>
              <a:pPr/>
              <a:t>‹#›</a:t>
            </a:fld>
            <a:endParaRPr lang="en-GB" altLang="en-US"/>
          </a:p>
        </p:txBody>
      </p:sp>
      <p:sp>
        <p:nvSpPr>
          <p:cNvPr id="5" name="Rectangle 7">
            <a:extLst>
              <a:ext uri="{FF2B5EF4-FFF2-40B4-BE49-F238E27FC236}">
                <a16:creationId xmlns:a16="http://schemas.microsoft.com/office/drawing/2014/main" id="{C15C0957-EB9D-4F77-BB5F-F6EC5F21FB0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079B3DC7-1741-48A6-9312-DDAB0A6EA97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94349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2235660-5964-49D8-8E87-282739DA24A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40A2B84-507F-4F01-8D0A-5FABEB10871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41C0031-FAEF-42DE-8AD4-21C07A3D1CC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D50B97-5B88-4FC5-A0E2-8501FA952709}" type="slidenum">
              <a:rPr lang="en-US" altLang="en-US"/>
              <a:pPr/>
              <a:t>‹#›</a:t>
            </a:fld>
            <a:endParaRPr lang="en-US" altLang="en-US"/>
          </a:p>
        </p:txBody>
      </p:sp>
      <p:sp>
        <p:nvSpPr>
          <p:cNvPr id="7" name="Rectangle 9">
            <a:extLst>
              <a:ext uri="{FF2B5EF4-FFF2-40B4-BE49-F238E27FC236}">
                <a16:creationId xmlns:a16="http://schemas.microsoft.com/office/drawing/2014/main" id="{68245034-3106-4F1D-BDDF-1A3B39B230B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34FCDA5E-14AF-436A-B094-6A4329E0FDE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29643500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D001CCF-DD95-4990-9EC9-444313EF802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4EE90F2-A640-4369-8D1E-6E6DA646E2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CF32944-46DD-40C0-ACDB-8C75CA5E9107}"/>
              </a:ext>
            </a:extLst>
          </p:cNvPr>
          <p:cNvSpPr>
            <a:spLocks noGrp="1"/>
          </p:cNvSpPr>
          <p:nvPr>
            <p:ph type="sldNum" sz="quarter" idx="10"/>
          </p:nvPr>
        </p:nvSpPr>
        <p:spPr/>
        <p:txBody>
          <a:bodyPr/>
          <a:lstStyle/>
          <a:p>
            <a:fld id="{E5D50B97-5B88-4FC5-A0E2-8501FA95270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B3EB3B0-DA50-4F42-A212-012C9DCC6BA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83BF229-634B-4A8A-9D11-1B91001AFC12}"/>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27FF5F-04AC-4003-BD0F-599D3E903E35}"/>
              </a:ext>
            </a:extLst>
          </p:cNvPr>
          <p:cNvSpPr>
            <a:spLocks noGrp="1"/>
          </p:cNvSpPr>
          <p:nvPr>
            <p:ph type="sldNum" sz="quarter" idx="10"/>
          </p:nvPr>
        </p:nvSpPr>
        <p:spPr/>
        <p:txBody>
          <a:bodyPr/>
          <a:lstStyle/>
          <a:p>
            <a:fld id="{E5D50B97-5B88-4FC5-A0E2-8501FA95270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9A769D46-CE9B-4F16-9E19-8ACCD310624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9585B6D-FC23-4E57-8FF6-141768244005}"/>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Dan Penton</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0C02BE-B9C9-49ED-B3F3-B5AC8D5484B6}"/>
              </a:ext>
            </a:extLst>
          </p:cNvPr>
          <p:cNvSpPr>
            <a:spLocks noGrp="1"/>
          </p:cNvSpPr>
          <p:nvPr>
            <p:ph type="sldNum" sz="quarter" idx="10"/>
          </p:nvPr>
        </p:nvSpPr>
        <p:spPr/>
        <p:txBody>
          <a:bodyPr/>
          <a:lstStyle/>
          <a:p>
            <a:fld id="{E5D50B97-5B88-4FC5-A0E2-8501FA95270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9EF5E5E7-54AC-4728-884C-0025A710F8F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67C53A2-EF61-47E6-B1E8-03D86327E72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24326F5A-3CBE-4E52-9CBC-88CA0E4FA56F}"/>
              </a:ext>
            </a:extLst>
          </p:cNvPr>
          <p:cNvSpPr>
            <a:spLocks noGrp="1"/>
          </p:cNvSpPr>
          <p:nvPr>
            <p:ph type="sldNum" sz="quarter" idx="10"/>
          </p:nvPr>
        </p:nvSpPr>
        <p:spPr/>
        <p:txBody>
          <a:bodyPr/>
          <a:lstStyle/>
          <a:p>
            <a:fld id="{E5D50B97-5B88-4FC5-A0E2-8501FA95270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C3530DAF-D58B-4761-ADDD-B2B8F3A68B8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C6A6D85-1F9D-46E6-8A4B-4DBC9348A08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quiz could be used as a starter exercise to the work and energy topic.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green = true) to vote on the statements shown. To stretch students, they could be asked to explain their voting.</a:t>
            </a:r>
          </a:p>
        </p:txBody>
      </p:sp>
      <p:sp>
        <p:nvSpPr>
          <p:cNvPr id="2" name="Slide Number Placeholder 1">
            <a:extLst>
              <a:ext uri="{FF2B5EF4-FFF2-40B4-BE49-F238E27FC236}">
                <a16:creationId xmlns:a16="http://schemas.microsoft.com/office/drawing/2014/main" id="{2D65B89D-CE36-4B28-895E-4322DA850768}"/>
              </a:ext>
            </a:extLst>
          </p:cNvPr>
          <p:cNvSpPr>
            <a:spLocks noGrp="1"/>
          </p:cNvSpPr>
          <p:nvPr>
            <p:ph type="sldNum" sz="quarter" idx="10"/>
          </p:nvPr>
        </p:nvSpPr>
        <p:spPr/>
        <p:txBody>
          <a:bodyPr/>
          <a:lstStyle/>
          <a:p>
            <a:fld id="{E5D50B97-5B88-4FC5-A0E2-8501FA95270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F75784DB-2C33-4E18-BEB4-51864634640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5B4C61B-79D3-48FD-981B-3CC79A8E62C2}"/>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F-14 Tomcat (top) © NASA Dryden Flight Research </a:t>
            </a:r>
            <a:r>
              <a:rPr lang="en-GB" altLang="en-US" dirty="0" err="1">
                <a:latin typeface="Arial" panose="020B0604020202020204" pitchFamily="34" charset="0"/>
              </a:rPr>
              <a:t>Center</a:t>
            </a:r>
            <a:r>
              <a:rPr lang="en-GB" altLang="en-US" dirty="0">
                <a:latin typeface="Arial" panose="020B0604020202020204" pitchFamily="34" charset="0"/>
              </a:rPr>
              <a:t> 2018, B-17 Flying Fortress (bottom) © NASA 2018</a:t>
            </a:r>
          </a:p>
        </p:txBody>
      </p:sp>
      <p:sp>
        <p:nvSpPr>
          <p:cNvPr id="2" name="Slide Number Placeholder 1">
            <a:extLst>
              <a:ext uri="{FF2B5EF4-FFF2-40B4-BE49-F238E27FC236}">
                <a16:creationId xmlns:a16="http://schemas.microsoft.com/office/drawing/2014/main" id="{3F304F95-2DB3-43D2-B627-CDAE763D7E82}"/>
              </a:ext>
            </a:extLst>
          </p:cNvPr>
          <p:cNvSpPr>
            <a:spLocks noGrp="1"/>
          </p:cNvSpPr>
          <p:nvPr>
            <p:ph type="sldNum" sz="quarter" idx="10"/>
          </p:nvPr>
        </p:nvSpPr>
        <p:spPr/>
        <p:txBody>
          <a:bodyPr/>
          <a:lstStyle/>
          <a:p>
            <a:fld id="{E5D50B97-5B88-4FC5-A0E2-8501FA952709}" type="slidenum">
              <a:rPr lang="en-US" altLang="en-US" smtClean="0"/>
              <a:pPr/>
              <a:t>14</a:t>
            </a:fld>
            <a:endParaRPr lang="en-US" altLang="en-US"/>
          </a:p>
        </p:txBody>
      </p:sp>
    </p:spTree>
    <p:extLst>
      <p:ext uri="{BB962C8B-B14F-4D97-AF65-F5344CB8AC3E}">
        <p14:creationId xmlns:p14="http://schemas.microsoft.com/office/powerpoint/2010/main" val="389720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A9CCC5A-6455-46F9-BFE8-3B3FCFACD34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39BFAAC-66FA-4F77-A720-A2C749B4C9E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77576F21-6A06-4D30-B3AC-F6A292B08112}"/>
              </a:ext>
            </a:extLst>
          </p:cNvPr>
          <p:cNvSpPr>
            <a:spLocks noGrp="1"/>
          </p:cNvSpPr>
          <p:nvPr>
            <p:ph type="sldNum" sz="quarter" idx="10"/>
          </p:nvPr>
        </p:nvSpPr>
        <p:spPr/>
        <p:txBody>
          <a:bodyPr/>
          <a:lstStyle/>
          <a:p>
            <a:fld id="{E5D50B97-5B88-4FC5-A0E2-8501FA952709}" type="slidenum">
              <a:rPr lang="en-US" altLang="en-US" smtClean="0"/>
              <a:pPr/>
              <a:t>15</a:t>
            </a:fld>
            <a:endParaRPr lang="en-US" altLang="en-US"/>
          </a:p>
        </p:txBody>
      </p:sp>
    </p:spTree>
    <p:extLst>
      <p:ext uri="{BB962C8B-B14F-4D97-AF65-F5344CB8AC3E}">
        <p14:creationId xmlns:p14="http://schemas.microsoft.com/office/powerpoint/2010/main" val="101558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401D4301-9B85-4DBB-81D8-0D12029F62D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604EF86-D4ED-40CF-BE51-BC0A7910E75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E5155640-1C7E-4380-A620-B2EA789E0AF3}"/>
              </a:ext>
            </a:extLst>
          </p:cNvPr>
          <p:cNvSpPr>
            <a:spLocks noGrp="1"/>
          </p:cNvSpPr>
          <p:nvPr>
            <p:ph type="sldNum" sz="quarter" idx="10"/>
          </p:nvPr>
        </p:nvSpPr>
        <p:spPr/>
        <p:txBody>
          <a:bodyPr/>
          <a:lstStyle/>
          <a:p>
            <a:fld id="{E5D50B97-5B88-4FC5-A0E2-8501FA952709}" type="slidenum">
              <a:rPr lang="en-US" altLang="en-US" smtClean="0"/>
              <a:pPr/>
              <a:t>16</a:t>
            </a:fld>
            <a:endParaRPr lang="en-US" altLang="en-US"/>
          </a:p>
        </p:txBody>
      </p:sp>
    </p:spTree>
    <p:extLst>
      <p:ext uri="{BB962C8B-B14F-4D97-AF65-F5344CB8AC3E}">
        <p14:creationId xmlns:p14="http://schemas.microsoft.com/office/powerpoint/2010/main" val="256958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9F9078AE-72EA-4EFE-BECD-075453FC8D2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134B604-ACE9-49D7-A1F2-A9B56EB11FD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US" altLang="en-US" dirty="0">
                <a:latin typeface="Arial" panose="020B0604020202020204" pitchFamily="34" charset="0"/>
              </a:rPr>
              <a:t>Steve Woods, 2017</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DB31CC5-1863-4D8E-AB40-F53D02C50F83}"/>
              </a:ext>
            </a:extLst>
          </p:cNvPr>
          <p:cNvSpPr>
            <a:spLocks noGrp="1"/>
          </p:cNvSpPr>
          <p:nvPr>
            <p:ph type="sldNum" sz="quarter" idx="10"/>
          </p:nvPr>
        </p:nvSpPr>
        <p:spPr/>
        <p:txBody>
          <a:bodyPr/>
          <a:lstStyle/>
          <a:p>
            <a:fld id="{E5D50B97-5B88-4FC5-A0E2-8501FA952709}" type="slidenum">
              <a:rPr lang="en-US" altLang="en-US" smtClean="0"/>
              <a:pPr/>
              <a:t>17</a:t>
            </a:fld>
            <a:endParaRPr lang="en-US" altLang="en-US"/>
          </a:p>
        </p:txBody>
      </p:sp>
    </p:spTree>
    <p:extLst>
      <p:ext uri="{BB962C8B-B14F-4D97-AF65-F5344CB8AC3E}">
        <p14:creationId xmlns:p14="http://schemas.microsoft.com/office/powerpoint/2010/main" val="180958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68AB3755-815D-4316-B813-ACF57DBB315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5B9A4E7-4CDB-47C1-A14B-ECF529E5A5A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US" altLang="en-US" dirty="0">
                <a:latin typeface="Arial" panose="020B0604020202020204" pitchFamily="34" charset="0"/>
              </a:rPr>
              <a:t>Dan Penton,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AB562E-1EAB-4E37-A611-1C7B58FF789C}"/>
              </a:ext>
            </a:extLst>
          </p:cNvPr>
          <p:cNvSpPr>
            <a:spLocks noGrp="1"/>
          </p:cNvSpPr>
          <p:nvPr>
            <p:ph type="sldNum" sz="quarter" idx="10"/>
          </p:nvPr>
        </p:nvSpPr>
        <p:spPr/>
        <p:txBody>
          <a:bodyPr/>
          <a:lstStyle/>
          <a:p>
            <a:fld id="{E5D50B97-5B88-4FC5-A0E2-8501FA952709}" type="slidenum">
              <a:rPr lang="en-US" altLang="en-US" smtClean="0"/>
              <a:pPr/>
              <a:t>18</a:t>
            </a:fld>
            <a:endParaRPr lang="en-US" altLang="en-US"/>
          </a:p>
        </p:txBody>
      </p:sp>
    </p:spTree>
    <p:extLst>
      <p:ext uri="{BB962C8B-B14F-4D97-AF65-F5344CB8AC3E}">
        <p14:creationId xmlns:p14="http://schemas.microsoft.com/office/powerpoint/2010/main" val="80216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795D39E8-26CE-4ECD-915F-683B3756107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F514C88-3AD6-4F6D-A453-76676D357C4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606B9794-9343-4088-AFBE-9DBA525D781B}"/>
              </a:ext>
            </a:extLst>
          </p:cNvPr>
          <p:cNvSpPr>
            <a:spLocks noGrp="1"/>
          </p:cNvSpPr>
          <p:nvPr>
            <p:ph type="sldNum" sz="quarter" idx="10"/>
          </p:nvPr>
        </p:nvSpPr>
        <p:spPr/>
        <p:txBody>
          <a:bodyPr/>
          <a:lstStyle/>
          <a:p>
            <a:fld id="{E5D50B97-5B88-4FC5-A0E2-8501FA952709}" type="slidenum">
              <a:rPr lang="en-US" altLang="en-US" smtClean="0"/>
              <a:pPr/>
              <a:t>19</a:t>
            </a:fld>
            <a:endParaRPr lang="en-US" altLang="en-US"/>
          </a:p>
        </p:txBody>
      </p:sp>
    </p:spTree>
    <p:extLst>
      <p:ext uri="{BB962C8B-B14F-4D97-AF65-F5344CB8AC3E}">
        <p14:creationId xmlns:p14="http://schemas.microsoft.com/office/powerpoint/2010/main" val="5771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4512DD11-D4CA-4186-B19C-AF0AD661F3C9}"/>
              </a:ext>
            </a:extLst>
          </p:cNvPr>
          <p:cNvSpPr>
            <a:spLocks noGrp="1"/>
          </p:cNvSpPr>
          <p:nvPr>
            <p:ph type="sldNum" sz="quarter" idx="10"/>
          </p:nvPr>
        </p:nvSpPr>
        <p:spPr/>
        <p:txBody>
          <a:bodyPr/>
          <a:lstStyle/>
          <a:p>
            <a:fld id="{E5D50B97-5B88-4FC5-A0E2-8501FA952709}" type="slidenum">
              <a:rPr lang="en-US" altLang="en-US" smtClean="0"/>
              <a:pPr/>
              <a:t>2</a:t>
            </a:fld>
            <a:endParaRPr lang="en-US" altLang="en-US"/>
          </a:p>
        </p:txBody>
      </p:sp>
    </p:spTree>
    <p:extLst>
      <p:ext uri="{BB962C8B-B14F-4D97-AF65-F5344CB8AC3E}">
        <p14:creationId xmlns:p14="http://schemas.microsoft.com/office/powerpoint/2010/main" val="201174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732A9556-9728-46F7-B87C-55F76031D7B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A001551-0319-4716-9BC6-464207CC453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energy transfers, please refer to the </a:t>
            </a:r>
            <a:r>
              <a:rPr lang="en-GB" altLang="en-US" i="1" dirty="0">
                <a:latin typeface="Arial" panose="020B0604020202020204" pitchFamily="34" charset="0"/>
              </a:rPr>
              <a:t>Energy Transfers</a:t>
            </a:r>
            <a:r>
              <a:rPr lang="en-GB" altLang="en-US" dirty="0">
                <a:latin typeface="Arial" panose="020B0604020202020204" pitchFamily="34" charset="0"/>
              </a:rPr>
              <a:t> presentation.</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Work and Power</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B2BCA224-E6F5-4758-A758-8B66E45F85D4}"/>
              </a:ext>
            </a:extLst>
          </p:cNvPr>
          <p:cNvSpPr>
            <a:spLocks noGrp="1"/>
          </p:cNvSpPr>
          <p:nvPr>
            <p:ph type="sldNum" sz="quarter" idx="10"/>
          </p:nvPr>
        </p:nvSpPr>
        <p:spPr/>
        <p:txBody>
          <a:bodyPr/>
          <a:lstStyle/>
          <a:p>
            <a:fld id="{E5D50B97-5B88-4FC5-A0E2-8501FA95270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05E04C19-610C-49B6-80FC-60E666F37C7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53D50F0-8158-4CF8-8F10-8F98CA66410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a:t>
            </a:r>
            <a:r>
              <a:rPr lang="en-GB"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E207F9E2-A342-4136-8119-A1A51B16EAE3}"/>
              </a:ext>
            </a:extLst>
          </p:cNvPr>
          <p:cNvSpPr>
            <a:spLocks noGrp="1"/>
          </p:cNvSpPr>
          <p:nvPr>
            <p:ph type="sldNum" sz="quarter" idx="10"/>
          </p:nvPr>
        </p:nvSpPr>
        <p:spPr/>
        <p:txBody>
          <a:bodyPr/>
          <a:lstStyle/>
          <a:p>
            <a:fld id="{E5D50B97-5B88-4FC5-A0E2-8501FA95270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70BD05C2-5449-4CD9-9F32-A8B5155B8F2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C0F59DF-BFD3-42A6-AAB7-C78404A27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More work is done to push the wooden box on the rubber floor, because more of the energy is transferred to heat rather than kinetic energy.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504A3F37-9A5C-4ED4-BAEB-82DA5B34CD34}"/>
              </a:ext>
            </a:extLst>
          </p:cNvPr>
          <p:cNvSpPr>
            <a:spLocks noGrp="1"/>
          </p:cNvSpPr>
          <p:nvPr>
            <p:ph type="sldNum" sz="quarter" idx="10"/>
          </p:nvPr>
        </p:nvSpPr>
        <p:spPr/>
        <p:txBody>
          <a:bodyPr/>
          <a:lstStyle/>
          <a:p>
            <a:fld id="{E5D50B97-5B88-4FC5-A0E2-8501FA95270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8DE1C04A-E4AE-459C-85D4-75BA4C98220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B2CAE8D-2DEB-40D2-ABFA-F73448E1AE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reality, space shuttles usually enter the atmosphere upside down and tail first so that the rear thrusters can be used to slow it down. In this animation, the re-entry procedure has been simplified.</a:t>
            </a:r>
          </a:p>
          <a:p>
            <a:endParaRPr lang="en-GB" altLang="en-US" b="1" dirty="0">
              <a:latin typeface="Arial" panose="020B0604020202020204" pitchFamily="34" charset="0"/>
            </a:endParaRPr>
          </a:p>
          <a:p>
            <a:r>
              <a:rPr lang="en-GB" altLang="en-US" b="1" dirty="0">
                <a:latin typeface="Arial" panose="020B0604020202020204" pitchFamily="34" charset="0"/>
              </a:rPr>
              <a:t>Stage 2:</a:t>
            </a:r>
            <a:r>
              <a:rPr lang="en-GB" altLang="en-US" dirty="0">
                <a:latin typeface="Arial" panose="020B0604020202020204" pitchFamily="34" charset="0"/>
              </a:rPr>
              <a:t> You could point out to the students that if the shuttle were to slow itself down to landing speed using thrusters alone, it would need to carry so much fuel that it would be impossible to launch.</a:t>
            </a:r>
          </a:p>
        </p:txBody>
      </p:sp>
      <p:sp>
        <p:nvSpPr>
          <p:cNvPr id="2" name="Slide Number Placeholder 1">
            <a:extLst>
              <a:ext uri="{FF2B5EF4-FFF2-40B4-BE49-F238E27FC236}">
                <a16:creationId xmlns:a16="http://schemas.microsoft.com/office/drawing/2014/main" id="{2B03F3E6-3A7F-4EAA-BE4F-CBB897A6BD2D}"/>
              </a:ext>
            </a:extLst>
          </p:cNvPr>
          <p:cNvSpPr>
            <a:spLocks noGrp="1"/>
          </p:cNvSpPr>
          <p:nvPr>
            <p:ph type="sldNum" sz="quarter" idx="10"/>
          </p:nvPr>
        </p:nvSpPr>
        <p:spPr/>
        <p:txBody>
          <a:bodyPr/>
          <a:lstStyle/>
          <a:p>
            <a:fld id="{E5D50B97-5B88-4FC5-A0E2-8501FA95270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81EA5171-B3AF-416C-9ED9-C6C4C79EACB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971AD52-4244-443F-8CCD-DD4D14584B9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endParaRPr lang="en-GB" dirty="0">
              <a:effectLst/>
            </a:endParaRPr>
          </a:p>
        </p:txBody>
      </p:sp>
      <p:sp>
        <p:nvSpPr>
          <p:cNvPr id="2" name="Slide Number Placeholder 1">
            <a:extLst>
              <a:ext uri="{FF2B5EF4-FFF2-40B4-BE49-F238E27FC236}">
                <a16:creationId xmlns:a16="http://schemas.microsoft.com/office/drawing/2014/main" id="{EE8E52DF-BA79-4553-BB09-1780AADE64B4}"/>
              </a:ext>
            </a:extLst>
          </p:cNvPr>
          <p:cNvSpPr>
            <a:spLocks noGrp="1"/>
          </p:cNvSpPr>
          <p:nvPr>
            <p:ph type="sldNum" sz="quarter" idx="10"/>
          </p:nvPr>
        </p:nvSpPr>
        <p:spPr/>
        <p:txBody>
          <a:bodyPr/>
          <a:lstStyle/>
          <a:p>
            <a:fld id="{E5D50B97-5B88-4FC5-A0E2-8501FA95270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BDAF535-1443-478C-A565-7D6378FD637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38B028A-5CBB-47ED-93F2-44FF3423D9E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may be worth pointing out to students that the force needed to lift an object at a steady speed is the same as the weight of the object. For example, the force needed to lift a 100 N box is 100 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10FEE4B8-C543-48D7-A008-9E4B80CF0846}"/>
              </a:ext>
            </a:extLst>
          </p:cNvPr>
          <p:cNvSpPr>
            <a:spLocks noGrp="1"/>
          </p:cNvSpPr>
          <p:nvPr>
            <p:ph type="sldNum" sz="quarter" idx="10"/>
          </p:nvPr>
        </p:nvSpPr>
        <p:spPr/>
        <p:txBody>
          <a:bodyPr/>
          <a:lstStyle/>
          <a:p>
            <a:fld id="{E5D50B97-5B88-4FC5-A0E2-8501FA95270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6A943D6C-9EC9-4B96-805E-F65A4C9113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8497C94-A481-49C4-8A04-9A6F76D3787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C013E765-DDFB-4228-8908-9AD28ECE15EF}"/>
              </a:ext>
            </a:extLst>
          </p:cNvPr>
          <p:cNvSpPr>
            <a:spLocks noGrp="1"/>
          </p:cNvSpPr>
          <p:nvPr>
            <p:ph type="sldNum" sz="quarter" idx="10"/>
          </p:nvPr>
        </p:nvSpPr>
        <p:spPr/>
        <p:txBody>
          <a:bodyPr/>
          <a:lstStyle/>
          <a:p>
            <a:fld id="{E5D50B97-5B88-4FC5-A0E2-8501FA95270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101346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743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68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49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023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320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7404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03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95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579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571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80111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635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594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27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6779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0088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81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749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3588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7348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80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4211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0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175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325624831"/>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 id="214748493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66617636"/>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12.xml"/><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13.xml"/><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0.xml"/><Relationship Id="rId7" Type="http://schemas.openxmlformats.org/officeDocument/2006/relationships/image" Target="../media/image15.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7.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3A8D6050-79E1-45FB-A61E-41E5298DEF53}"/>
              </a:ext>
            </a:extLst>
          </p:cNvPr>
          <p:cNvSpPr>
            <a:spLocks noGrp="1"/>
          </p:cNvSpPr>
          <p:nvPr>
            <p:ph type="title"/>
          </p:nvPr>
        </p:nvSpPr>
        <p:spPr/>
        <p:txBody>
          <a:bodyPr/>
          <a:lstStyle/>
          <a:p>
            <a:r>
              <a:rPr lang="en-GB" altLang="en-US" dirty="0"/>
              <a:t>Work and</a:t>
            </a:r>
            <a:br>
              <a:rPr lang="en-GB" altLang="en-US" dirty="0"/>
            </a:br>
            <a:r>
              <a:rPr lang="en-GB" altLang="en-US" dirty="0"/>
              <a:t>Power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E4D13D2-AC77-4F4A-96A7-E02502EB8A23}"/>
              </a:ext>
            </a:extLst>
          </p:cNvPr>
          <p:cNvSpPr txBox="1">
            <a:spLocks noChangeArrowheads="1"/>
          </p:cNvSpPr>
          <p:nvPr/>
        </p:nvSpPr>
        <p:spPr bwMode="auto">
          <a:xfrm>
            <a:off x="354013" y="773113"/>
            <a:ext cx="37417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cyclist pedals a bicycle with a force of 1,000</a:t>
            </a:r>
            <a:r>
              <a:rPr lang="en-GB" altLang="en-US" sz="1000" dirty="0"/>
              <a:t> </a:t>
            </a:r>
            <a:r>
              <a:rPr lang="en-GB" altLang="en-US" dirty="0"/>
              <a:t>N and moves it 250</a:t>
            </a:r>
            <a:r>
              <a:rPr lang="en-GB" altLang="en-US" sz="1000" dirty="0"/>
              <a:t> </a:t>
            </a:r>
            <a:r>
              <a:rPr lang="en-GB" altLang="en-US" dirty="0"/>
              <a:t>m. </a:t>
            </a:r>
          </a:p>
        </p:txBody>
      </p:sp>
      <p:sp>
        <p:nvSpPr>
          <p:cNvPr id="22531" name="Rectangle 3">
            <a:extLst>
              <a:ext uri="{FF2B5EF4-FFF2-40B4-BE49-F238E27FC236}">
                <a16:creationId xmlns:a16="http://schemas.microsoft.com/office/drawing/2014/main" id="{48DA535C-8A7B-4FE9-8F2D-2FC297A1B8C3}"/>
              </a:ext>
            </a:extLst>
          </p:cNvPr>
          <p:cNvSpPr>
            <a:spLocks noGrp="1" noChangeArrowheads="1"/>
          </p:cNvSpPr>
          <p:nvPr>
            <p:ph type="title"/>
          </p:nvPr>
        </p:nvSpPr>
        <p:spPr/>
        <p:txBody>
          <a:bodyPr/>
          <a:lstStyle/>
          <a:p>
            <a:r>
              <a:rPr lang="en-GB" altLang="en-US"/>
              <a:t>Calculating work done question 1</a:t>
            </a:r>
          </a:p>
        </p:txBody>
      </p:sp>
      <p:pic>
        <p:nvPicPr>
          <p:cNvPr id="22532" name="Picture 4" descr="30456961_credit">
            <a:extLst>
              <a:ext uri="{FF2B5EF4-FFF2-40B4-BE49-F238E27FC236}">
                <a16:creationId xmlns:a16="http://schemas.microsoft.com/office/drawing/2014/main" id="{4BF2DDBA-C291-4836-BB67-0DFAA7D6F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889000"/>
            <a:ext cx="3878262"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 Box 5">
            <a:extLst>
              <a:ext uri="{FF2B5EF4-FFF2-40B4-BE49-F238E27FC236}">
                <a16:creationId xmlns:a16="http://schemas.microsoft.com/office/drawing/2014/main" id="{BCAA9D03-FA29-4E6C-8510-6945E2B9BE6A}"/>
              </a:ext>
            </a:extLst>
          </p:cNvPr>
          <p:cNvSpPr txBox="1">
            <a:spLocks noChangeArrowheads="1"/>
          </p:cNvSpPr>
          <p:nvPr/>
        </p:nvSpPr>
        <p:spPr bwMode="auto">
          <a:xfrm>
            <a:off x="1333500" y="4591050"/>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1,000 × 250 </a:t>
            </a:r>
            <a:endParaRPr lang="en-GB" altLang="en-US" u="sng">
              <a:solidFill>
                <a:srgbClr val="010066"/>
              </a:solidFill>
              <a:sym typeface="Symbol" panose="05050102010706020507" pitchFamily="18" charset="2"/>
            </a:endParaRPr>
          </a:p>
        </p:txBody>
      </p:sp>
      <p:sp>
        <p:nvSpPr>
          <p:cNvPr id="200710" name="Text Box 6">
            <a:extLst>
              <a:ext uri="{FF2B5EF4-FFF2-40B4-BE49-F238E27FC236}">
                <a16:creationId xmlns:a16="http://schemas.microsoft.com/office/drawing/2014/main" id="{A1954434-6148-488D-B5E2-E89A407E9217}"/>
              </a:ext>
            </a:extLst>
          </p:cNvPr>
          <p:cNvSpPr txBox="1">
            <a:spLocks noChangeArrowheads="1"/>
          </p:cNvSpPr>
          <p:nvPr/>
        </p:nvSpPr>
        <p:spPr bwMode="auto">
          <a:xfrm>
            <a:off x="1333500" y="5384800"/>
            <a:ext cx="337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286DA6"/>
                </a:solidFill>
              </a:rPr>
              <a:t>250,000</a:t>
            </a:r>
            <a:r>
              <a:rPr lang="en-GB" altLang="en-US" sz="1000" b="1">
                <a:solidFill>
                  <a:srgbClr val="286DA6"/>
                </a:solidFill>
              </a:rPr>
              <a:t> </a:t>
            </a:r>
            <a:r>
              <a:rPr lang="en-GB" altLang="en-US" b="1">
                <a:solidFill>
                  <a:srgbClr val="286DA6"/>
                </a:solidFill>
              </a:rPr>
              <a:t>J</a:t>
            </a:r>
            <a:r>
              <a:rPr lang="en-GB" altLang="en-US" b="1">
                <a:solidFill>
                  <a:srgbClr val="CC00CC"/>
                </a:solidFill>
              </a:rPr>
              <a:t> </a:t>
            </a:r>
            <a:r>
              <a:rPr lang="en-GB" altLang="en-US">
                <a:solidFill>
                  <a:srgbClr val="010066"/>
                </a:solidFill>
              </a:rPr>
              <a:t>=</a:t>
            </a:r>
            <a:r>
              <a:rPr lang="en-GB" altLang="en-US" b="1">
                <a:solidFill>
                  <a:srgbClr val="CC00CC"/>
                </a:solidFill>
              </a:rPr>
              <a:t> </a:t>
            </a:r>
            <a:r>
              <a:rPr lang="en-GB" altLang="en-US" b="1">
                <a:solidFill>
                  <a:srgbClr val="286DA6"/>
                </a:solidFill>
              </a:rPr>
              <a:t>250</a:t>
            </a:r>
            <a:r>
              <a:rPr lang="en-GB" altLang="en-US" sz="1000" b="1">
                <a:solidFill>
                  <a:srgbClr val="286DA6"/>
                </a:solidFill>
              </a:rPr>
              <a:t> </a:t>
            </a:r>
            <a:r>
              <a:rPr lang="en-GB" altLang="en-US" b="1">
                <a:solidFill>
                  <a:srgbClr val="286DA6"/>
                </a:solidFill>
              </a:rPr>
              <a:t>kJ</a:t>
            </a:r>
            <a:r>
              <a:rPr lang="en-GB" altLang="en-US">
                <a:solidFill>
                  <a:srgbClr val="010066"/>
                </a:solidFill>
              </a:rPr>
              <a:t> </a:t>
            </a:r>
            <a:endParaRPr lang="en-GB" altLang="en-US" u="sng">
              <a:solidFill>
                <a:srgbClr val="010066"/>
              </a:solidFill>
              <a:sym typeface="Symbol" panose="05050102010706020507" pitchFamily="18" charset="2"/>
            </a:endParaRPr>
          </a:p>
        </p:txBody>
      </p:sp>
      <p:sp>
        <p:nvSpPr>
          <p:cNvPr id="200712" name="Text Box 8">
            <a:extLst>
              <a:ext uri="{FF2B5EF4-FFF2-40B4-BE49-F238E27FC236}">
                <a16:creationId xmlns:a16="http://schemas.microsoft.com/office/drawing/2014/main" id="{A05961E3-3C2F-44E3-A552-6E1E26F8EF3E}"/>
              </a:ext>
            </a:extLst>
          </p:cNvPr>
          <p:cNvSpPr txBox="1">
            <a:spLocks noChangeArrowheads="1"/>
          </p:cNvSpPr>
          <p:nvPr/>
        </p:nvSpPr>
        <p:spPr bwMode="auto">
          <a:xfrm>
            <a:off x="976136" y="3746500"/>
            <a:ext cx="319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W = F</a:t>
            </a:r>
            <a:r>
              <a:rPr lang="en-US" altLang="en-US" sz="1000" dirty="0">
                <a:solidFill>
                  <a:srgbClr val="010066"/>
                </a:solidFill>
              </a:rPr>
              <a:t> </a:t>
            </a:r>
            <a:r>
              <a:rPr lang="en-US" altLang="en-US" dirty="0">
                <a:solidFill>
                  <a:srgbClr val="010066"/>
                </a:solidFill>
              </a:rPr>
              <a:t>s</a:t>
            </a:r>
          </a:p>
        </p:txBody>
      </p:sp>
      <p:sp>
        <p:nvSpPr>
          <p:cNvPr id="200714" name="Text Box 10">
            <a:extLst>
              <a:ext uri="{FF2B5EF4-FFF2-40B4-BE49-F238E27FC236}">
                <a16:creationId xmlns:a16="http://schemas.microsoft.com/office/drawing/2014/main" id="{EF55E6E0-8480-458B-B4D8-3B2573AE2C8A}"/>
              </a:ext>
            </a:extLst>
          </p:cNvPr>
          <p:cNvSpPr txBox="1">
            <a:spLocks noChangeArrowheads="1"/>
          </p:cNvSpPr>
          <p:nvPr/>
        </p:nvSpPr>
        <p:spPr bwMode="auto">
          <a:xfrm>
            <a:off x="354013" y="2355850"/>
            <a:ext cx="3694112" cy="822325"/>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much work has been</a:t>
            </a:r>
          </a:p>
          <a:p>
            <a:r>
              <a:rPr lang="en-GB" altLang="en-US"/>
              <a:t>done by the cyclist?</a:t>
            </a:r>
            <a:endParaRPr lang="en-GB" altLang="en-US">
              <a:solidFill>
                <a:srgbClr val="010066"/>
              </a:solidFill>
            </a:endParaRPr>
          </a:p>
        </p:txBody>
      </p:sp>
      <p:pic>
        <p:nvPicPr>
          <p:cNvPr id="11" name="Picture 19">
            <a:hlinkClick r:id="" action="ppaction://hlinkshowjump?jump=nextslide"/>
            <a:extLst>
              <a:ext uri="{FF2B5EF4-FFF2-40B4-BE49-F238E27FC236}">
                <a16:creationId xmlns:a16="http://schemas.microsoft.com/office/drawing/2014/main" id="{A70DDA03-FA8E-4E59-AF3D-E00F5F9124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4E5E8BDD-3C8B-4B34-9811-4D8C7358B9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7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p:bldP spid="200710" grpId="0"/>
      <p:bldP spid="200712" grpId="0"/>
      <p:bldP spid="2007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E74F9D33-6CD1-494B-9339-FBDE2547ABAE}"/>
              </a:ext>
            </a:extLst>
          </p:cNvPr>
          <p:cNvSpPr txBox="1">
            <a:spLocks noChangeArrowheads="1"/>
          </p:cNvSpPr>
          <p:nvPr/>
        </p:nvSpPr>
        <p:spPr bwMode="auto">
          <a:xfrm>
            <a:off x="354013" y="773113"/>
            <a:ext cx="3665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car engine moves a car with a force of 10</a:t>
            </a:r>
            <a:r>
              <a:rPr lang="en-GB" altLang="en-US" sz="1000"/>
              <a:t> </a:t>
            </a:r>
            <a:r>
              <a:rPr lang="en-GB" altLang="en-US"/>
              <a:t>kN and does 500</a:t>
            </a:r>
            <a:r>
              <a:rPr lang="en-GB" altLang="en-US" sz="1000"/>
              <a:t> </a:t>
            </a:r>
            <a:r>
              <a:rPr lang="en-GB" altLang="en-US"/>
              <a:t>kJ of work. </a:t>
            </a:r>
          </a:p>
        </p:txBody>
      </p:sp>
      <p:sp>
        <p:nvSpPr>
          <p:cNvPr id="23555" name="Rectangle 3">
            <a:extLst>
              <a:ext uri="{FF2B5EF4-FFF2-40B4-BE49-F238E27FC236}">
                <a16:creationId xmlns:a16="http://schemas.microsoft.com/office/drawing/2014/main" id="{F3CD4050-9243-4948-8DEA-2336A623EFF2}"/>
              </a:ext>
            </a:extLst>
          </p:cNvPr>
          <p:cNvSpPr>
            <a:spLocks noGrp="1" noChangeArrowheads="1"/>
          </p:cNvSpPr>
          <p:nvPr>
            <p:ph type="title"/>
          </p:nvPr>
        </p:nvSpPr>
        <p:spPr/>
        <p:txBody>
          <a:bodyPr/>
          <a:lstStyle/>
          <a:p>
            <a:r>
              <a:rPr lang="en-GB" altLang="en-US"/>
              <a:t>Calculating work done question 2</a:t>
            </a:r>
          </a:p>
        </p:txBody>
      </p:sp>
      <p:sp>
        <p:nvSpPr>
          <p:cNvPr id="202756" name="Text Box 4">
            <a:extLst>
              <a:ext uri="{FF2B5EF4-FFF2-40B4-BE49-F238E27FC236}">
                <a16:creationId xmlns:a16="http://schemas.microsoft.com/office/drawing/2014/main" id="{FED8145F-0752-442F-B3D4-B937984F1C5E}"/>
              </a:ext>
            </a:extLst>
          </p:cNvPr>
          <p:cNvSpPr txBox="1">
            <a:spLocks noChangeArrowheads="1"/>
          </p:cNvSpPr>
          <p:nvPr/>
        </p:nvSpPr>
        <p:spPr bwMode="auto">
          <a:xfrm>
            <a:off x="2552700" y="5013325"/>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500,000</a:t>
            </a:r>
            <a:endParaRPr lang="en-GB" altLang="en-US" u="sng">
              <a:solidFill>
                <a:srgbClr val="010066"/>
              </a:solidFill>
              <a:sym typeface="Symbol" panose="05050102010706020507" pitchFamily="18" charset="2"/>
            </a:endParaRPr>
          </a:p>
        </p:txBody>
      </p:sp>
      <p:sp>
        <p:nvSpPr>
          <p:cNvPr id="202757" name="Text Box 5">
            <a:extLst>
              <a:ext uri="{FF2B5EF4-FFF2-40B4-BE49-F238E27FC236}">
                <a16:creationId xmlns:a16="http://schemas.microsoft.com/office/drawing/2014/main" id="{163612A1-6A49-464A-8C89-0EA46B4751FE}"/>
              </a:ext>
            </a:extLst>
          </p:cNvPr>
          <p:cNvSpPr txBox="1">
            <a:spLocks noChangeArrowheads="1"/>
          </p:cNvSpPr>
          <p:nvPr/>
        </p:nvSpPr>
        <p:spPr bwMode="auto">
          <a:xfrm>
            <a:off x="986015" y="3538538"/>
            <a:ext cx="490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work done  =  force  ×  distance</a:t>
            </a:r>
          </a:p>
        </p:txBody>
      </p:sp>
      <p:sp>
        <p:nvSpPr>
          <p:cNvPr id="202758" name="Text Box 6">
            <a:extLst>
              <a:ext uri="{FF2B5EF4-FFF2-40B4-BE49-F238E27FC236}">
                <a16:creationId xmlns:a16="http://schemas.microsoft.com/office/drawing/2014/main" id="{D7891310-18B9-4959-B900-E70DDCC42947}"/>
              </a:ext>
            </a:extLst>
          </p:cNvPr>
          <p:cNvSpPr txBox="1">
            <a:spLocks noChangeArrowheads="1"/>
          </p:cNvSpPr>
          <p:nvPr/>
        </p:nvSpPr>
        <p:spPr bwMode="auto">
          <a:xfrm>
            <a:off x="2552700" y="5975350"/>
            <a:ext cx="138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286DA6"/>
                </a:solidFill>
              </a:rPr>
              <a:t>50</a:t>
            </a:r>
            <a:r>
              <a:rPr lang="en-GB" altLang="en-US" sz="1000" b="1">
                <a:solidFill>
                  <a:srgbClr val="286DA6"/>
                </a:solidFill>
              </a:rPr>
              <a:t> </a:t>
            </a:r>
            <a:r>
              <a:rPr lang="en-GB" altLang="en-US" b="1">
                <a:solidFill>
                  <a:srgbClr val="286DA6"/>
                </a:solidFill>
              </a:rPr>
              <a:t>m</a:t>
            </a:r>
            <a:r>
              <a:rPr lang="en-GB" altLang="en-US">
                <a:solidFill>
                  <a:srgbClr val="010066"/>
                </a:solidFill>
              </a:rPr>
              <a:t> </a:t>
            </a:r>
            <a:endParaRPr lang="en-GB" altLang="en-US" u="sng">
              <a:solidFill>
                <a:srgbClr val="010066"/>
              </a:solidFill>
              <a:sym typeface="Symbol" panose="05050102010706020507" pitchFamily="18" charset="2"/>
            </a:endParaRPr>
          </a:p>
        </p:txBody>
      </p:sp>
      <p:sp>
        <p:nvSpPr>
          <p:cNvPr id="202760" name="Text Box 8">
            <a:extLst>
              <a:ext uri="{FF2B5EF4-FFF2-40B4-BE49-F238E27FC236}">
                <a16:creationId xmlns:a16="http://schemas.microsoft.com/office/drawing/2014/main" id="{1320CABF-0468-4033-B604-C2D1BE8A5123}"/>
              </a:ext>
            </a:extLst>
          </p:cNvPr>
          <p:cNvSpPr txBox="1">
            <a:spLocks noChangeArrowheads="1"/>
          </p:cNvSpPr>
          <p:nvPr/>
        </p:nvSpPr>
        <p:spPr bwMode="auto">
          <a:xfrm>
            <a:off x="1258889" y="4252913"/>
            <a:ext cx="1820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distance  =</a:t>
            </a:r>
          </a:p>
        </p:txBody>
      </p:sp>
      <p:sp>
        <p:nvSpPr>
          <p:cNvPr id="202762" name="Rectangle 10">
            <a:extLst>
              <a:ext uri="{FF2B5EF4-FFF2-40B4-BE49-F238E27FC236}">
                <a16:creationId xmlns:a16="http://schemas.microsoft.com/office/drawing/2014/main" id="{4A6930B4-6F6E-412F-8157-7AD5916C225D}"/>
              </a:ext>
            </a:extLst>
          </p:cNvPr>
          <p:cNvSpPr>
            <a:spLocks noChangeArrowheads="1"/>
          </p:cNvSpPr>
          <p:nvPr/>
        </p:nvSpPr>
        <p:spPr bwMode="auto">
          <a:xfrm>
            <a:off x="3098194" y="4117975"/>
            <a:ext cx="1606530" cy="7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a:solidFill>
                  <a:srgbClr val="010066"/>
                </a:solidFill>
              </a:rPr>
              <a:t>work done</a:t>
            </a:r>
          </a:p>
          <a:p>
            <a:pPr algn="ctr" eaLnBrk="1" hangingPunct="1">
              <a:lnSpc>
                <a:spcPct val="70000"/>
              </a:lnSpc>
              <a:spcBef>
                <a:spcPct val="50000"/>
              </a:spcBef>
            </a:pPr>
            <a:r>
              <a:rPr lang="en-GB" altLang="en-US">
                <a:solidFill>
                  <a:srgbClr val="010066"/>
                </a:solidFill>
              </a:rPr>
              <a:t>force</a:t>
            </a:r>
          </a:p>
        </p:txBody>
      </p:sp>
      <p:sp>
        <p:nvSpPr>
          <p:cNvPr id="202763" name="Line 11">
            <a:extLst>
              <a:ext uri="{FF2B5EF4-FFF2-40B4-BE49-F238E27FC236}">
                <a16:creationId xmlns:a16="http://schemas.microsoft.com/office/drawing/2014/main" id="{20AE1538-295F-480B-93CA-66965C1CD060}"/>
              </a:ext>
            </a:extLst>
          </p:cNvPr>
          <p:cNvSpPr>
            <a:spLocks noChangeShapeType="1"/>
          </p:cNvSpPr>
          <p:nvPr/>
        </p:nvSpPr>
        <p:spPr bwMode="auto">
          <a:xfrm>
            <a:off x="2967038" y="4476750"/>
            <a:ext cx="16462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pic>
        <p:nvPicPr>
          <p:cNvPr id="23563" name="Picture 13" descr="401719_5689_credit">
            <a:extLst>
              <a:ext uri="{FF2B5EF4-FFF2-40B4-BE49-F238E27FC236}">
                <a16:creationId xmlns:a16="http://schemas.microsoft.com/office/drawing/2014/main" id="{CD6AE850-F93D-4AAD-8195-36038B155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839788"/>
            <a:ext cx="37528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6" name="Text Box 14">
            <a:extLst>
              <a:ext uri="{FF2B5EF4-FFF2-40B4-BE49-F238E27FC236}">
                <a16:creationId xmlns:a16="http://schemas.microsoft.com/office/drawing/2014/main" id="{00C83DAD-06EE-4072-BD2D-06E114C665A7}"/>
              </a:ext>
            </a:extLst>
          </p:cNvPr>
          <p:cNvSpPr txBox="1">
            <a:spLocks noChangeArrowheads="1"/>
          </p:cNvSpPr>
          <p:nvPr/>
        </p:nvSpPr>
        <p:spPr bwMode="auto">
          <a:xfrm>
            <a:off x="2946400" y="5435600"/>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10,000</a:t>
            </a:r>
            <a:r>
              <a:rPr lang="en-GB" altLang="en-US"/>
              <a:t> </a:t>
            </a:r>
          </a:p>
        </p:txBody>
      </p:sp>
      <p:sp>
        <p:nvSpPr>
          <p:cNvPr id="202767" name="Line 15">
            <a:extLst>
              <a:ext uri="{FF2B5EF4-FFF2-40B4-BE49-F238E27FC236}">
                <a16:creationId xmlns:a16="http://schemas.microsoft.com/office/drawing/2014/main" id="{8AE00E99-98DD-4C71-9B89-839A9A9D2288}"/>
              </a:ext>
            </a:extLst>
          </p:cNvPr>
          <p:cNvSpPr>
            <a:spLocks noChangeShapeType="1"/>
          </p:cNvSpPr>
          <p:nvPr/>
        </p:nvSpPr>
        <p:spPr bwMode="auto">
          <a:xfrm>
            <a:off x="2944813" y="5430838"/>
            <a:ext cx="11509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566" name="Rectangle 14">
            <a:extLst>
              <a:ext uri="{FF2B5EF4-FFF2-40B4-BE49-F238E27FC236}">
                <a16:creationId xmlns:a16="http://schemas.microsoft.com/office/drawing/2014/main" id="{86F12559-2C23-4B11-942E-0C7C501477B8}"/>
              </a:ext>
            </a:extLst>
          </p:cNvPr>
          <p:cNvSpPr>
            <a:spLocks noChangeArrowheads="1"/>
          </p:cNvSpPr>
          <p:nvPr/>
        </p:nvSpPr>
        <p:spPr bwMode="auto">
          <a:xfrm>
            <a:off x="349250" y="2193925"/>
            <a:ext cx="4281488"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far has the car </a:t>
            </a:r>
            <a:r>
              <a:rPr lang="en-GB" altLang="en-US" dirty="0" err="1"/>
              <a:t>traveled</a:t>
            </a:r>
            <a:r>
              <a:rPr lang="en-GB" altLang="en-US" dirty="0"/>
              <a:t>?</a:t>
            </a:r>
          </a:p>
        </p:txBody>
      </p:sp>
      <p:pic>
        <p:nvPicPr>
          <p:cNvPr id="16" name="Picture 19">
            <a:hlinkClick r:id="" action="ppaction://hlinkshowjump?jump=nextslide"/>
            <a:extLst>
              <a:ext uri="{FF2B5EF4-FFF2-40B4-BE49-F238E27FC236}">
                <a16:creationId xmlns:a16="http://schemas.microsoft.com/office/drawing/2014/main" id="{68405A0B-EBE3-4909-AEB9-BDCEA8E67E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BC985DA2-C471-42CE-B75A-870482CCCD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7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7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7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7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P spid="202757" grpId="0"/>
      <p:bldP spid="202758" grpId="0"/>
      <p:bldP spid="202760" grpId="0"/>
      <p:bldP spid="202762" grpId="0"/>
      <p:bldP spid="20276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A20163F2-97BC-43F0-84CE-C604CEC05141}"/>
              </a:ext>
            </a:extLst>
          </p:cNvPr>
          <p:cNvSpPr>
            <a:spLocks noGrp="1" noChangeArrowheads="1"/>
          </p:cNvSpPr>
          <p:nvPr>
            <p:ph type="title"/>
          </p:nvPr>
        </p:nvSpPr>
        <p:spPr/>
        <p:txBody>
          <a:bodyPr/>
          <a:lstStyle/>
          <a:p>
            <a:r>
              <a:rPr lang="en-GB" altLang="en-US" dirty="0"/>
              <a:t>Work, force, distance calculations</a:t>
            </a:r>
          </a:p>
        </p:txBody>
      </p:sp>
      <p:pic>
        <p:nvPicPr>
          <p:cNvPr id="7" name="Picture 6" descr="flash_icon">
            <a:extLst>
              <a:ext uri="{FF2B5EF4-FFF2-40B4-BE49-F238E27FC236}">
                <a16:creationId xmlns:a16="http://schemas.microsoft.com/office/drawing/2014/main" id="{826C0790-521F-44C0-8BD4-5C81644D8BB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406EC706-14B5-40C8-A81F-228770A6F7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9">
            <a:extLst>
              <a:ext uri="{FF2B5EF4-FFF2-40B4-BE49-F238E27FC236}">
                <a16:creationId xmlns:a16="http://schemas.microsoft.com/office/drawing/2014/main" id="{9EA790F7-3BFD-409C-924E-1820032D190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F0A12AA-0A64-46C8-8450-FED22B09A1D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a:extLst>
              <a:ext uri="{FF2B5EF4-FFF2-40B4-BE49-F238E27FC236}">
                <a16:creationId xmlns:a16="http://schemas.microsoft.com/office/drawing/2014/main" id="{5B7FB817-3D4B-4C74-A036-7D09DB297DE6}"/>
              </a:ext>
            </a:extLst>
          </p:cNvPr>
          <p:cNvSpPr>
            <a:spLocks noGrp="1" noChangeArrowheads="1"/>
          </p:cNvSpPr>
          <p:nvPr>
            <p:ph type="title"/>
          </p:nvPr>
        </p:nvSpPr>
        <p:spPr/>
        <p:txBody>
          <a:bodyPr/>
          <a:lstStyle/>
          <a:p>
            <a:r>
              <a:rPr lang="en-GB" altLang="en-US" dirty="0"/>
              <a:t>Work and energy: true or false?</a:t>
            </a:r>
          </a:p>
        </p:txBody>
      </p:sp>
      <p:pic>
        <p:nvPicPr>
          <p:cNvPr id="7" name="Picture 6" descr="flash_icon">
            <a:extLst>
              <a:ext uri="{FF2B5EF4-FFF2-40B4-BE49-F238E27FC236}">
                <a16:creationId xmlns:a16="http://schemas.microsoft.com/office/drawing/2014/main" id="{0D4EE0D4-E713-4CC2-8E74-F57C91475D5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630847B-E4AA-49C6-8F11-50CC8CAD94BD}"/>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9B357015-E192-4B9A-AC8C-39F093A03B6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1403F95-4A1B-4D9B-99E3-BE3FB997CBA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a:extLst>
              <a:ext uri="{FF2B5EF4-FFF2-40B4-BE49-F238E27FC236}">
                <a16:creationId xmlns:a16="http://schemas.microsoft.com/office/drawing/2014/main" id="{94EFC426-741F-4420-ADD6-28AE13652FC9}"/>
              </a:ext>
            </a:extLst>
          </p:cNvPr>
          <p:cNvSpPr txBox="1">
            <a:spLocks noChangeArrowheads="1"/>
          </p:cNvSpPr>
          <p:nvPr/>
        </p:nvSpPr>
        <p:spPr bwMode="auto">
          <a:xfrm>
            <a:off x="4583817" y="2319338"/>
            <a:ext cx="423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Both these planes have about the same mass, but the jet has more powerful engines.</a:t>
            </a:r>
          </a:p>
        </p:txBody>
      </p:sp>
      <p:sp>
        <p:nvSpPr>
          <p:cNvPr id="14339" name="Text Box 3">
            <a:extLst>
              <a:ext uri="{FF2B5EF4-FFF2-40B4-BE49-F238E27FC236}">
                <a16:creationId xmlns:a16="http://schemas.microsoft.com/office/drawing/2014/main" id="{CA595EB6-8469-4124-BBC5-D471C2FF336E}"/>
              </a:ext>
            </a:extLst>
          </p:cNvPr>
          <p:cNvSpPr txBox="1">
            <a:spLocks noChangeArrowheads="1"/>
          </p:cNvSpPr>
          <p:nvPr/>
        </p:nvSpPr>
        <p:spPr bwMode="auto">
          <a:xfrm>
            <a:off x="354013" y="782638"/>
            <a:ext cx="835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Power</a:t>
            </a:r>
            <a:r>
              <a:rPr lang="en-GB" altLang="en-US">
                <a:solidFill>
                  <a:srgbClr val="286DA6"/>
                </a:solidFill>
              </a:rPr>
              <a:t> </a:t>
            </a:r>
            <a:r>
              <a:rPr lang="en-GB" altLang="en-US"/>
              <a:t>is the </a:t>
            </a:r>
            <a:r>
              <a:rPr lang="en-GB" altLang="en-US" b="1">
                <a:solidFill>
                  <a:srgbClr val="286DA6"/>
                </a:solidFill>
              </a:rPr>
              <a:t>rate</a:t>
            </a:r>
            <a:r>
              <a:rPr lang="en-GB" altLang="en-US"/>
              <a:t> at which energy is transferred. A more powerful engine does work (i.e. transfers energy) </a:t>
            </a:r>
            <a:r>
              <a:rPr lang="en-GB" altLang="en-US" b="1">
                <a:solidFill>
                  <a:srgbClr val="286DA6"/>
                </a:solidFill>
              </a:rPr>
              <a:t>faster</a:t>
            </a:r>
            <a:r>
              <a:rPr lang="en-GB" altLang="en-US"/>
              <a:t> than a less powerful engine.</a:t>
            </a:r>
          </a:p>
        </p:txBody>
      </p:sp>
      <p:sp>
        <p:nvSpPr>
          <p:cNvPr id="14340" name="Rectangle 4">
            <a:extLst>
              <a:ext uri="{FF2B5EF4-FFF2-40B4-BE49-F238E27FC236}">
                <a16:creationId xmlns:a16="http://schemas.microsoft.com/office/drawing/2014/main" id="{CBB5AE62-BB9C-4D9F-96FF-3AD7F48C94EB}"/>
              </a:ext>
            </a:extLst>
          </p:cNvPr>
          <p:cNvSpPr>
            <a:spLocks noGrp="1" noChangeArrowheads="1"/>
          </p:cNvSpPr>
          <p:nvPr>
            <p:ph type="title"/>
          </p:nvPr>
        </p:nvSpPr>
        <p:spPr/>
        <p:txBody>
          <a:bodyPr/>
          <a:lstStyle/>
          <a:p>
            <a:r>
              <a:rPr lang="en-GB" altLang="en-US"/>
              <a:t>Which is most powerful?</a:t>
            </a:r>
          </a:p>
        </p:txBody>
      </p:sp>
      <p:sp>
        <p:nvSpPr>
          <p:cNvPr id="211973" name="Text Box 5">
            <a:extLst>
              <a:ext uri="{FF2B5EF4-FFF2-40B4-BE49-F238E27FC236}">
                <a16:creationId xmlns:a16="http://schemas.microsoft.com/office/drawing/2014/main" id="{55B01B7D-0E70-415E-B7E7-DCD331BD0736}"/>
              </a:ext>
            </a:extLst>
          </p:cNvPr>
          <p:cNvSpPr txBox="1">
            <a:spLocks noChangeArrowheads="1"/>
          </p:cNvSpPr>
          <p:nvPr/>
        </p:nvSpPr>
        <p:spPr bwMode="auto">
          <a:xfrm>
            <a:off x="4583817" y="3892550"/>
            <a:ext cx="44483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means that </a:t>
            </a:r>
            <a:r>
              <a:rPr lang="en-GB" altLang="en-US" b="1" dirty="0">
                <a:solidFill>
                  <a:srgbClr val="286DA6"/>
                </a:solidFill>
              </a:rPr>
              <a:t>chemical energy </a:t>
            </a:r>
            <a:r>
              <a:rPr lang="en-GB" altLang="en-US" dirty="0"/>
              <a:t>in the fuel can be transferred to </a:t>
            </a:r>
            <a:r>
              <a:rPr lang="en-GB" altLang="en-US" b="1" dirty="0">
                <a:solidFill>
                  <a:srgbClr val="286DA6"/>
                </a:solidFill>
              </a:rPr>
              <a:t>kinetic energy</a:t>
            </a:r>
            <a:r>
              <a:rPr lang="en-GB" altLang="en-US" dirty="0"/>
              <a:t> faster, so the jet will experience a greater </a:t>
            </a:r>
            <a:r>
              <a:rPr lang="en-GB" altLang="en-US" b="1" dirty="0">
                <a:solidFill>
                  <a:srgbClr val="286DA6"/>
                </a:solidFill>
              </a:rPr>
              <a:t>acceleration</a:t>
            </a:r>
            <a:r>
              <a:rPr lang="en-GB" altLang="en-US" dirty="0"/>
              <a:t>. </a:t>
            </a:r>
          </a:p>
        </p:txBody>
      </p:sp>
      <p:pic>
        <p:nvPicPr>
          <p:cNvPr id="211974" name="Picture 6" descr="F14">
            <a:extLst>
              <a:ext uri="{FF2B5EF4-FFF2-40B4-BE49-F238E27FC236}">
                <a16:creationId xmlns:a16="http://schemas.microsoft.com/office/drawing/2014/main" id="{60BC256B-B0F5-46D9-86AC-BBA6B00D9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076450"/>
            <a:ext cx="3810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5" name="Picture 7" descr="B17">
            <a:extLst>
              <a:ext uri="{FF2B5EF4-FFF2-40B4-BE49-F238E27FC236}">
                <a16:creationId xmlns:a16="http://schemas.microsoft.com/office/drawing/2014/main" id="{D2F336A8-A063-4873-821A-C341112A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3943350"/>
            <a:ext cx="3810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1AA35DC8-DA21-42C5-BDAF-B91C008EEF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02024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1197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119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4DAA0C2-A6C4-47F6-859B-242ECA72A2D8}"/>
              </a:ext>
            </a:extLst>
          </p:cNvPr>
          <p:cNvSpPr>
            <a:spLocks noGrp="1" noChangeArrowheads="1"/>
          </p:cNvSpPr>
          <p:nvPr>
            <p:ph type="title"/>
          </p:nvPr>
        </p:nvSpPr>
        <p:spPr/>
        <p:txBody>
          <a:bodyPr/>
          <a:lstStyle/>
          <a:p>
            <a:r>
              <a:rPr lang="en-GB" altLang="en-US"/>
              <a:t>How is power calculated?</a:t>
            </a:r>
          </a:p>
        </p:txBody>
      </p:sp>
      <p:sp>
        <p:nvSpPr>
          <p:cNvPr id="16387" name="Text Box 3">
            <a:extLst>
              <a:ext uri="{FF2B5EF4-FFF2-40B4-BE49-F238E27FC236}">
                <a16:creationId xmlns:a16="http://schemas.microsoft.com/office/drawing/2014/main" id="{03F54DFB-8E57-468F-8A04-1816F3D91942}"/>
              </a:ext>
            </a:extLst>
          </p:cNvPr>
          <p:cNvSpPr txBox="1">
            <a:spLocks noChangeArrowheads="1"/>
          </p:cNvSpPr>
          <p:nvPr/>
        </p:nvSpPr>
        <p:spPr bwMode="auto">
          <a:xfrm>
            <a:off x="354013" y="782638"/>
            <a:ext cx="8448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power exerted by an object can be calculated using </a:t>
            </a:r>
            <a:br>
              <a:rPr lang="en-GB" altLang="en-US">
                <a:solidFill>
                  <a:srgbClr val="010066"/>
                </a:solidFill>
              </a:rPr>
            </a:br>
            <a:r>
              <a:rPr lang="en-GB" altLang="en-US">
                <a:solidFill>
                  <a:srgbClr val="010066"/>
                </a:solidFill>
              </a:rPr>
              <a:t>the equation: </a:t>
            </a:r>
          </a:p>
        </p:txBody>
      </p:sp>
      <p:sp>
        <p:nvSpPr>
          <p:cNvPr id="214020" name="Text Box 4">
            <a:extLst>
              <a:ext uri="{FF2B5EF4-FFF2-40B4-BE49-F238E27FC236}">
                <a16:creationId xmlns:a16="http://schemas.microsoft.com/office/drawing/2014/main" id="{2BEE82A6-889B-4920-86F8-424212E12DB2}"/>
              </a:ext>
            </a:extLst>
          </p:cNvPr>
          <p:cNvSpPr txBox="1">
            <a:spLocks noChangeArrowheads="1"/>
          </p:cNvSpPr>
          <p:nvPr/>
        </p:nvSpPr>
        <p:spPr bwMode="auto">
          <a:xfrm>
            <a:off x="354013" y="5130890"/>
            <a:ext cx="596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Time, </a:t>
            </a:r>
            <a:r>
              <a:rPr lang="en-GB" altLang="en-US" b="1" dirty="0">
                <a:solidFill>
                  <a:srgbClr val="286DA6"/>
                </a:solidFill>
              </a:rPr>
              <a:t>t</a:t>
            </a:r>
            <a:r>
              <a:rPr lang="en-GB" altLang="en-US" dirty="0">
                <a:solidFill>
                  <a:srgbClr val="010066"/>
                </a:solidFill>
              </a:rPr>
              <a:t>, is measured in </a:t>
            </a:r>
            <a:r>
              <a:rPr lang="en-GB" altLang="en-US" b="1" dirty="0">
                <a:solidFill>
                  <a:srgbClr val="286DA6"/>
                </a:solidFill>
              </a:rPr>
              <a:t>seconds (s)</a:t>
            </a:r>
            <a:r>
              <a:rPr lang="en-GB" altLang="en-US" dirty="0">
                <a:solidFill>
                  <a:srgbClr val="010066"/>
                </a:solidFill>
              </a:rPr>
              <a:t>.</a:t>
            </a:r>
          </a:p>
        </p:txBody>
      </p:sp>
      <p:sp>
        <p:nvSpPr>
          <p:cNvPr id="214021" name="Text Box 5">
            <a:extLst>
              <a:ext uri="{FF2B5EF4-FFF2-40B4-BE49-F238E27FC236}">
                <a16:creationId xmlns:a16="http://schemas.microsoft.com/office/drawing/2014/main" id="{F5BE1686-21F9-4D23-A374-BCE6839AE18E}"/>
              </a:ext>
            </a:extLst>
          </p:cNvPr>
          <p:cNvSpPr txBox="1">
            <a:spLocks noChangeArrowheads="1"/>
          </p:cNvSpPr>
          <p:nvPr/>
        </p:nvSpPr>
        <p:spPr bwMode="auto">
          <a:xfrm>
            <a:off x="360363" y="5668259"/>
            <a:ext cx="598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Power, </a:t>
            </a:r>
            <a:r>
              <a:rPr lang="en-GB" altLang="en-US" b="1" dirty="0">
                <a:solidFill>
                  <a:srgbClr val="286DA6"/>
                </a:solidFill>
              </a:rPr>
              <a:t>P</a:t>
            </a:r>
            <a:r>
              <a:rPr lang="en-GB" altLang="en-US" dirty="0">
                <a:solidFill>
                  <a:srgbClr val="010066"/>
                </a:solidFill>
              </a:rPr>
              <a:t>, is measured in </a:t>
            </a:r>
            <a:r>
              <a:rPr lang="en-GB" altLang="en-US" b="1" dirty="0">
                <a:solidFill>
                  <a:srgbClr val="286DA6"/>
                </a:solidFill>
              </a:rPr>
              <a:t>watts (W)</a:t>
            </a:r>
            <a:r>
              <a:rPr lang="en-GB" altLang="en-US" dirty="0">
                <a:solidFill>
                  <a:srgbClr val="010066"/>
                </a:solidFill>
              </a:rPr>
              <a:t>.</a:t>
            </a:r>
          </a:p>
        </p:txBody>
      </p:sp>
      <p:sp>
        <p:nvSpPr>
          <p:cNvPr id="214022" name="Rectangle 6">
            <a:extLst>
              <a:ext uri="{FF2B5EF4-FFF2-40B4-BE49-F238E27FC236}">
                <a16:creationId xmlns:a16="http://schemas.microsoft.com/office/drawing/2014/main" id="{E9759418-BF68-4302-9CA4-773E215745B2}"/>
              </a:ext>
            </a:extLst>
          </p:cNvPr>
          <p:cNvSpPr>
            <a:spLocks noChangeArrowheads="1"/>
          </p:cNvSpPr>
          <p:nvPr/>
        </p:nvSpPr>
        <p:spPr bwMode="auto">
          <a:xfrm>
            <a:off x="354013" y="4593521"/>
            <a:ext cx="631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Work done, </a:t>
            </a:r>
            <a:r>
              <a:rPr lang="en-GB" altLang="en-US" b="1" dirty="0">
                <a:solidFill>
                  <a:srgbClr val="286DA6"/>
                </a:solidFill>
              </a:rPr>
              <a:t>W</a:t>
            </a:r>
            <a:r>
              <a:rPr lang="en-GB" altLang="en-US" dirty="0">
                <a:solidFill>
                  <a:srgbClr val="010066"/>
                </a:solidFill>
              </a:rPr>
              <a:t>, is measured in </a:t>
            </a:r>
            <a:r>
              <a:rPr lang="en-GB" altLang="en-US" b="1" dirty="0">
                <a:solidFill>
                  <a:srgbClr val="286DA6"/>
                </a:solidFill>
              </a:rPr>
              <a:t>joules (J)</a:t>
            </a:r>
            <a:r>
              <a:rPr lang="en-GB" altLang="en-US" dirty="0">
                <a:solidFill>
                  <a:srgbClr val="010066"/>
                </a:solidFill>
              </a:rPr>
              <a:t>.</a:t>
            </a:r>
          </a:p>
        </p:txBody>
      </p:sp>
      <p:sp>
        <p:nvSpPr>
          <p:cNvPr id="21" name="Text Box 31">
            <a:extLst>
              <a:ext uri="{FF2B5EF4-FFF2-40B4-BE49-F238E27FC236}">
                <a16:creationId xmlns:a16="http://schemas.microsoft.com/office/drawing/2014/main" id="{FA3D8D1B-6BCF-47C6-9EC8-73350879B9B5}"/>
              </a:ext>
            </a:extLst>
          </p:cNvPr>
          <p:cNvSpPr txBox="1">
            <a:spLocks noChangeArrowheads="1"/>
          </p:cNvSpPr>
          <p:nvPr/>
        </p:nvSpPr>
        <p:spPr bwMode="auto">
          <a:xfrm>
            <a:off x="4276725" y="2830513"/>
            <a:ext cx="59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or</a:t>
            </a:r>
          </a:p>
        </p:txBody>
      </p:sp>
      <p:pic>
        <p:nvPicPr>
          <p:cNvPr id="22" name="Picture 21" descr="Picture4.jpg">
            <a:extLst>
              <a:ext uri="{FF2B5EF4-FFF2-40B4-BE49-F238E27FC236}">
                <a16:creationId xmlns:a16="http://schemas.microsoft.com/office/drawing/2014/main" id="{AEB6E20F-DB56-4A15-8484-0DEF1C53A0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1597025"/>
            <a:ext cx="37861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5.jpg">
            <a:extLst>
              <a:ext uri="{FF2B5EF4-FFF2-40B4-BE49-F238E27FC236}">
                <a16:creationId xmlns:a16="http://schemas.microsoft.com/office/drawing/2014/main" id="{79D6AC23-E434-4F2D-B900-80AC6B48C1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3355975"/>
            <a:ext cx="20796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7B23835F-1B84-41E3-8595-B027B63AC4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5897EC46-9089-41E7-AB3B-130AD4FBDF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90138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0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25590E-DE8C-44DE-B667-D727A9740A3C}"/>
              </a:ext>
            </a:extLst>
          </p:cNvPr>
          <p:cNvSpPr>
            <a:spLocks noGrp="1" noChangeArrowheads="1"/>
          </p:cNvSpPr>
          <p:nvPr>
            <p:ph type="title"/>
          </p:nvPr>
        </p:nvSpPr>
        <p:spPr/>
        <p:txBody>
          <a:bodyPr/>
          <a:lstStyle/>
          <a:p>
            <a:r>
              <a:rPr lang="en-GB" altLang="en-US"/>
              <a:t>How is power calculated?</a:t>
            </a:r>
          </a:p>
        </p:txBody>
      </p:sp>
      <p:sp>
        <p:nvSpPr>
          <p:cNvPr id="17411" name="Rectangle 12">
            <a:extLst>
              <a:ext uri="{FF2B5EF4-FFF2-40B4-BE49-F238E27FC236}">
                <a16:creationId xmlns:a16="http://schemas.microsoft.com/office/drawing/2014/main" id="{7143500F-9BBA-466E-9ECB-C0ACDC6B3A9E}"/>
              </a:ext>
            </a:extLst>
          </p:cNvPr>
          <p:cNvSpPr>
            <a:spLocks noChangeArrowheads="1"/>
          </p:cNvSpPr>
          <p:nvPr/>
        </p:nvSpPr>
        <p:spPr bwMode="auto">
          <a:xfrm>
            <a:off x="354013" y="782638"/>
            <a:ext cx="540332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CC00CC"/>
              </a:buClr>
              <a:buFont typeface="Wingdings" panose="05000000000000000000" pitchFamily="2" charset="2"/>
              <a:buNone/>
            </a:pPr>
            <a:r>
              <a:rPr lang="en-GB" altLang="en-US" dirty="0">
                <a:solidFill>
                  <a:srgbClr val="010066"/>
                </a:solidFill>
              </a:rPr>
              <a:t>Since </a:t>
            </a:r>
            <a:r>
              <a:rPr lang="en-GB" altLang="en-US" dirty="0"/>
              <a:t>work done = energy transferred</a:t>
            </a:r>
            <a:r>
              <a:rPr lang="en-GB" altLang="en-US" dirty="0">
                <a:solidFill>
                  <a:srgbClr val="010066"/>
                </a:solidFill>
              </a:rPr>
              <a:t>:</a:t>
            </a:r>
          </a:p>
        </p:txBody>
      </p:sp>
      <p:sp>
        <p:nvSpPr>
          <p:cNvPr id="31" name="Text Box 4">
            <a:extLst>
              <a:ext uri="{FF2B5EF4-FFF2-40B4-BE49-F238E27FC236}">
                <a16:creationId xmlns:a16="http://schemas.microsoft.com/office/drawing/2014/main" id="{29F63AF6-9A12-412C-8AFD-BA6A7CB495E9}"/>
              </a:ext>
            </a:extLst>
          </p:cNvPr>
          <p:cNvSpPr txBox="1">
            <a:spLocks noChangeArrowheads="1"/>
          </p:cNvSpPr>
          <p:nvPr/>
        </p:nvSpPr>
        <p:spPr bwMode="auto">
          <a:xfrm>
            <a:off x="354013" y="5299781"/>
            <a:ext cx="8448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pPr>
            <a:r>
              <a:rPr lang="en-GB" altLang="en-US" dirty="0">
                <a:solidFill>
                  <a:srgbClr val="010066"/>
                </a:solidFill>
              </a:rPr>
              <a:t>An energy transfer of </a:t>
            </a:r>
            <a:r>
              <a:rPr lang="en-GB" altLang="en-US" b="1" dirty="0">
                <a:solidFill>
                  <a:srgbClr val="286DA6"/>
                </a:solidFill>
              </a:rPr>
              <a:t>one joule </a:t>
            </a:r>
            <a:r>
              <a:rPr lang="en-GB" altLang="en-US" dirty="0">
                <a:solidFill>
                  <a:srgbClr val="010066"/>
                </a:solidFill>
              </a:rPr>
              <a:t>per </a:t>
            </a:r>
            <a:r>
              <a:rPr lang="en-GB" altLang="en-US" b="1" dirty="0">
                <a:solidFill>
                  <a:srgbClr val="286DA6"/>
                </a:solidFill>
              </a:rPr>
              <a:t>second</a:t>
            </a:r>
            <a:r>
              <a:rPr lang="en-GB" altLang="en-US" dirty="0">
                <a:solidFill>
                  <a:srgbClr val="010066"/>
                </a:solidFill>
              </a:rPr>
              <a:t> is equal to a</a:t>
            </a:r>
          </a:p>
          <a:p>
            <a:pPr>
              <a:buClr>
                <a:srgbClr val="286DA6"/>
              </a:buClr>
            </a:pPr>
            <a:r>
              <a:rPr lang="en-GB" altLang="en-US" dirty="0">
                <a:solidFill>
                  <a:srgbClr val="010066"/>
                </a:solidFill>
              </a:rPr>
              <a:t>power of </a:t>
            </a:r>
            <a:r>
              <a:rPr lang="en-GB" altLang="en-US" b="1" dirty="0">
                <a:solidFill>
                  <a:srgbClr val="286DA6"/>
                </a:solidFill>
              </a:rPr>
              <a:t>one watt</a:t>
            </a:r>
            <a:r>
              <a:rPr lang="en-GB" altLang="en-US" dirty="0">
                <a:solidFill>
                  <a:srgbClr val="010066"/>
                </a:solidFill>
              </a:rPr>
              <a:t>. </a:t>
            </a:r>
          </a:p>
        </p:txBody>
      </p:sp>
      <p:sp>
        <p:nvSpPr>
          <p:cNvPr id="33" name="Rectangle 6">
            <a:extLst>
              <a:ext uri="{FF2B5EF4-FFF2-40B4-BE49-F238E27FC236}">
                <a16:creationId xmlns:a16="http://schemas.microsoft.com/office/drawing/2014/main" id="{664CBC5A-DA9E-49D2-9698-3856EF7A42D8}"/>
              </a:ext>
            </a:extLst>
          </p:cNvPr>
          <p:cNvSpPr>
            <a:spLocks noChangeArrowheads="1"/>
          </p:cNvSpPr>
          <p:nvPr/>
        </p:nvSpPr>
        <p:spPr bwMode="auto">
          <a:xfrm>
            <a:off x="354013" y="4662489"/>
            <a:ext cx="844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buClr>
                <a:srgbClr val="286DA6"/>
              </a:buClr>
            </a:pPr>
            <a:r>
              <a:rPr lang="en-GB" altLang="en-US" dirty="0">
                <a:solidFill>
                  <a:srgbClr val="010066"/>
                </a:solidFill>
              </a:rPr>
              <a:t>Energy transferred, </a:t>
            </a:r>
            <a:r>
              <a:rPr lang="en-GB" altLang="en-US" b="1" dirty="0">
                <a:solidFill>
                  <a:srgbClr val="286DA6"/>
                </a:solidFill>
              </a:rPr>
              <a:t>E</a:t>
            </a:r>
            <a:r>
              <a:rPr lang="en-GB" altLang="en-US" dirty="0">
                <a:solidFill>
                  <a:srgbClr val="010066"/>
                </a:solidFill>
              </a:rPr>
              <a:t>, is also measured in </a:t>
            </a:r>
            <a:r>
              <a:rPr lang="en-GB" altLang="en-US" b="1" dirty="0">
                <a:solidFill>
                  <a:srgbClr val="286DA6"/>
                </a:solidFill>
              </a:rPr>
              <a:t>joules (J)</a:t>
            </a:r>
            <a:r>
              <a:rPr lang="en-GB" altLang="en-US" dirty="0">
                <a:solidFill>
                  <a:srgbClr val="010066"/>
                </a:solidFill>
              </a:rPr>
              <a:t>.</a:t>
            </a:r>
          </a:p>
        </p:txBody>
      </p:sp>
      <p:sp>
        <p:nvSpPr>
          <p:cNvPr id="20" name="Text Box 3">
            <a:extLst>
              <a:ext uri="{FF2B5EF4-FFF2-40B4-BE49-F238E27FC236}">
                <a16:creationId xmlns:a16="http://schemas.microsoft.com/office/drawing/2014/main" id="{9698AE18-F465-410D-9166-9516C129A5AD}"/>
              </a:ext>
            </a:extLst>
          </p:cNvPr>
          <p:cNvSpPr txBox="1">
            <a:spLocks noChangeArrowheads="1"/>
          </p:cNvSpPr>
          <p:nvPr/>
        </p:nvSpPr>
        <p:spPr bwMode="auto">
          <a:xfrm>
            <a:off x="4276725" y="2676525"/>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or</a:t>
            </a:r>
          </a:p>
        </p:txBody>
      </p:sp>
      <p:pic>
        <p:nvPicPr>
          <p:cNvPr id="21" name="Picture 20" descr="Picture6.jpg">
            <a:extLst>
              <a:ext uri="{FF2B5EF4-FFF2-40B4-BE49-F238E27FC236}">
                <a16:creationId xmlns:a16="http://schemas.microsoft.com/office/drawing/2014/main" id="{ACE4CF92-E45A-47D8-914A-E90C547EDA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563688"/>
            <a:ext cx="5054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7.jpg">
            <a:extLst>
              <a:ext uri="{FF2B5EF4-FFF2-40B4-BE49-F238E27FC236}">
                <a16:creationId xmlns:a16="http://schemas.microsoft.com/office/drawing/2014/main" id="{45BF76F8-BBD0-46BC-8B3C-5F75057F19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3348038"/>
            <a:ext cx="20780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248E3FEC-6233-43C0-BD90-BA35133DE5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83309B59-8A49-43A7-A9B2-AD837AA57B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872230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B86F196-124F-4EF7-B3EC-DCE37460AF87}"/>
              </a:ext>
            </a:extLst>
          </p:cNvPr>
          <p:cNvSpPr txBox="1">
            <a:spLocks noChangeArrowheads="1"/>
          </p:cNvSpPr>
          <p:nvPr/>
        </p:nvSpPr>
        <p:spPr bwMode="auto">
          <a:xfrm>
            <a:off x="354013" y="782638"/>
            <a:ext cx="3201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lawnmower engine does 10</a:t>
            </a:r>
            <a:r>
              <a:rPr lang="en-GB" altLang="en-US" sz="1000"/>
              <a:t> </a:t>
            </a:r>
            <a:r>
              <a:rPr lang="en-GB" altLang="en-US"/>
              <a:t>kJ of work in 10 seconds.</a:t>
            </a:r>
          </a:p>
        </p:txBody>
      </p:sp>
      <p:sp>
        <p:nvSpPr>
          <p:cNvPr id="18435" name="Rectangle 3">
            <a:extLst>
              <a:ext uri="{FF2B5EF4-FFF2-40B4-BE49-F238E27FC236}">
                <a16:creationId xmlns:a16="http://schemas.microsoft.com/office/drawing/2014/main" id="{73CE406D-8632-4DF7-8813-0D4E3C9CDC5B}"/>
              </a:ext>
            </a:extLst>
          </p:cNvPr>
          <p:cNvSpPr>
            <a:spLocks noGrp="1" noChangeArrowheads="1"/>
          </p:cNvSpPr>
          <p:nvPr>
            <p:ph type="title"/>
          </p:nvPr>
        </p:nvSpPr>
        <p:spPr/>
        <p:txBody>
          <a:bodyPr/>
          <a:lstStyle/>
          <a:p>
            <a:r>
              <a:rPr lang="en-GB" altLang="en-US"/>
              <a:t>Calculating power question 1</a:t>
            </a:r>
          </a:p>
        </p:txBody>
      </p:sp>
      <p:sp>
        <p:nvSpPr>
          <p:cNvPr id="216068" name="Text Box 4">
            <a:extLst>
              <a:ext uri="{FF2B5EF4-FFF2-40B4-BE49-F238E27FC236}">
                <a16:creationId xmlns:a16="http://schemas.microsoft.com/office/drawing/2014/main" id="{EE83869F-D353-4BCD-9A90-CA720382F725}"/>
              </a:ext>
            </a:extLst>
          </p:cNvPr>
          <p:cNvSpPr txBox="1">
            <a:spLocks noChangeArrowheads="1"/>
          </p:cNvSpPr>
          <p:nvPr/>
        </p:nvSpPr>
        <p:spPr bwMode="auto">
          <a:xfrm>
            <a:off x="3390900" y="5443538"/>
            <a:ext cx="343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r>
              <a:rPr lang="en-GB" altLang="en-US" b="1">
                <a:solidFill>
                  <a:srgbClr val="286DA6"/>
                </a:solidFill>
              </a:rPr>
              <a:t>1,000</a:t>
            </a:r>
            <a:r>
              <a:rPr lang="en-GB" altLang="en-US" sz="1000" b="1">
                <a:solidFill>
                  <a:srgbClr val="286DA6"/>
                </a:solidFill>
              </a:rPr>
              <a:t> </a:t>
            </a:r>
            <a:r>
              <a:rPr lang="en-GB" altLang="en-US" b="1">
                <a:solidFill>
                  <a:srgbClr val="286DA6"/>
                </a:solidFill>
              </a:rPr>
              <a:t>W</a:t>
            </a:r>
            <a:r>
              <a:rPr lang="en-GB" altLang="en-US">
                <a:solidFill>
                  <a:srgbClr val="010066"/>
                </a:solidFill>
              </a:rPr>
              <a:t>  =</a:t>
            </a:r>
            <a:r>
              <a:rPr lang="en-GB" altLang="en-US" b="1">
                <a:solidFill>
                  <a:srgbClr val="CC00CC"/>
                </a:solidFill>
              </a:rPr>
              <a:t>  </a:t>
            </a:r>
            <a:r>
              <a:rPr lang="en-GB" altLang="en-US" b="1">
                <a:solidFill>
                  <a:srgbClr val="286DA6"/>
                </a:solidFill>
              </a:rPr>
              <a:t>1</a:t>
            </a:r>
            <a:r>
              <a:rPr lang="en-GB" altLang="en-US" sz="1000" b="1">
                <a:solidFill>
                  <a:srgbClr val="286DA6"/>
                </a:solidFill>
              </a:rPr>
              <a:t> </a:t>
            </a:r>
            <a:r>
              <a:rPr lang="en-GB" altLang="en-US" b="1">
                <a:solidFill>
                  <a:srgbClr val="286DA6"/>
                </a:solidFill>
              </a:rPr>
              <a:t>kW</a:t>
            </a:r>
          </a:p>
        </p:txBody>
      </p:sp>
      <p:sp>
        <p:nvSpPr>
          <p:cNvPr id="216070" name="Text Box 6">
            <a:extLst>
              <a:ext uri="{FF2B5EF4-FFF2-40B4-BE49-F238E27FC236}">
                <a16:creationId xmlns:a16="http://schemas.microsoft.com/office/drawing/2014/main" id="{B462E75F-F980-4C3D-B04B-FCF793E320C8}"/>
              </a:ext>
            </a:extLst>
          </p:cNvPr>
          <p:cNvSpPr txBox="1">
            <a:spLocks noChangeArrowheads="1"/>
          </p:cNvSpPr>
          <p:nvPr/>
        </p:nvSpPr>
        <p:spPr bwMode="auto">
          <a:xfrm>
            <a:off x="2377370" y="3627438"/>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power  =</a:t>
            </a:r>
          </a:p>
        </p:txBody>
      </p:sp>
      <p:sp>
        <p:nvSpPr>
          <p:cNvPr id="18444" name="Rectangle 8">
            <a:extLst>
              <a:ext uri="{FF2B5EF4-FFF2-40B4-BE49-F238E27FC236}">
                <a16:creationId xmlns:a16="http://schemas.microsoft.com/office/drawing/2014/main" id="{A852BC59-59FA-4CB8-BB48-3C823B448281}"/>
              </a:ext>
            </a:extLst>
          </p:cNvPr>
          <p:cNvSpPr>
            <a:spLocks noChangeArrowheads="1"/>
          </p:cNvSpPr>
          <p:nvPr/>
        </p:nvSpPr>
        <p:spPr bwMode="auto">
          <a:xfrm>
            <a:off x="3920341" y="3492500"/>
            <a:ext cx="1606530" cy="7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a:solidFill>
                  <a:srgbClr val="010066"/>
                </a:solidFill>
              </a:rPr>
              <a:t>work done</a:t>
            </a:r>
          </a:p>
          <a:p>
            <a:pPr algn="ctr" eaLnBrk="1" hangingPunct="1">
              <a:lnSpc>
                <a:spcPct val="70000"/>
              </a:lnSpc>
              <a:spcBef>
                <a:spcPct val="50000"/>
              </a:spcBef>
            </a:pPr>
            <a:r>
              <a:rPr lang="en-GB" altLang="en-US">
                <a:solidFill>
                  <a:srgbClr val="010066"/>
                </a:solidFill>
              </a:rPr>
              <a:t>time</a:t>
            </a:r>
          </a:p>
        </p:txBody>
      </p:sp>
      <p:sp>
        <p:nvSpPr>
          <p:cNvPr id="18445" name="Line 9">
            <a:extLst>
              <a:ext uri="{FF2B5EF4-FFF2-40B4-BE49-F238E27FC236}">
                <a16:creationId xmlns:a16="http://schemas.microsoft.com/office/drawing/2014/main" id="{F65C9C1B-4831-462C-B43C-194CE015268D}"/>
              </a:ext>
            </a:extLst>
          </p:cNvPr>
          <p:cNvSpPr>
            <a:spLocks noChangeShapeType="1"/>
          </p:cNvSpPr>
          <p:nvPr/>
        </p:nvSpPr>
        <p:spPr bwMode="auto">
          <a:xfrm>
            <a:off x="3913188" y="3851275"/>
            <a:ext cx="16462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6074" name="Text Box 10">
            <a:extLst>
              <a:ext uri="{FF2B5EF4-FFF2-40B4-BE49-F238E27FC236}">
                <a16:creationId xmlns:a16="http://schemas.microsoft.com/office/drawing/2014/main" id="{DFB6C20B-12D1-4DC8-A372-009EE270E2E2}"/>
              </a:ext>
            </a:extLst>
          </p:cNvPr>
          <p:cNvSpPr txBox="1">
            <a:spLocks noChangeArrowheads="1"/>
          </p:cNvSpPr>
          <p:nvPr/>
        </p:nvSpPr>
        <p:spPr bwMode="auto">
          <a:xfrm>
            <a:off x="3386138" y="4684713"/>
            <a:ext cx="22288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70000"/>
              </a:lnSpc>
              <a:spcBef>
                <a:spcPct val="50000"/>
              </a:spcBef>
            </a:pPr>
            <a:r>
              <a:rPr lang="en-GB" altLang="en-US">
                <a:solidFill>
                  <a:srgbClr val="010066"/>
                </a:solidFill>
              </a:rPr>
              <a:t>=  10,000 / 10 </a:t>
            </a:r>
          </a:p>
        </p:txBody>
      </p:sp>
      <p:pic>
        <p:nvPicPr>
          <p:cNvPr id="18442" name="Picture 12" descr="575379_20179113_credit">
            <a:extLst>
              <a:ext uri="{FF2B5EF4-FFF2-40B4-BE49-F238E27FC236}">
                <a16:creationId xmlns:a16="http://schemas.microsoft.com/office/drawing/2014/main" id="{5A7CAF05-BAD4-475F-B7E0-792C772B2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835025"/>
            <a:ext cx="46688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2">
            <a:extLst>
              <a:ext uri="{FF2B5EF4-FFF2-40B4-BE49-F238E27FC236}">
                <a16:creationId xmlns:a16="http://schemas.microsoft.com/office/drawing/2014/main" id="{8CF0E142-1C2D-4121-ABB5-F32643C7C4DF}"/>
              </a:ext>
            </a:extLst>
          </p:cNvPr>
          <p:cNvSpPr>
            <a:spLocks noChangeArrowheads="1"/>
          </p:cNvSpPr>
          <p:nvPr/>
        </p:nvSpPr>
        <p:spPr bwMode="auto">
          <a:xfrm>
            <a:off x="360363" y="2143125"/>
            <a:ext cx="3144837"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power of the engine?</a:t>
            </a:r>
          </a:p>
        </p:txBody>
      </p:sp>
      <p:pic>
        <p:nvPicPr>
          <p:cNvPr id="13" name="Picture 19">
            <a:hlinkClick r:id="" action="ppaction://hlinkshowjump?jump=nextslide"/>
            <a:extLst>
              <a:ext uri="{FF2B5EF4-FFF2-40B4-BE49-F238E27FC236}">
                <a16:creationId xmlns:a16="http://schemas.microsoft.com/office/drawing/2014/main" id="{D31E1721-87EF-42B5-BF90-E65C6ECABE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2A96C421-53DF-4F07-AAD5-A0F106B68E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132316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70" grpId="0"/>
      <p:bldP spid="18444" grpId="0"/>
      <p:bldP spid="216074"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9FEE94E6-D41C-4C7E-ACBA-FE2BD50F9628}"/>
              </a:ext>
            </a:extLst>
          </p:cNvPr>
          <p:cNvSpPr txBox="1">
            <a:spLocks noChangeArrowheads="1"/>
          </p:cNvSpPr>
          <p:nvPr/>
        </p:nvSpPr>
        <p:spPr bwMode="auto">
          <a:xfrm>
            <a:off x="354013" y="782638"/>
            <a:ext cx="3362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car transfers 12</a:t>
            </a:r>
            <a:r>
              <a:rPr lang="en-GB" altLang="en-US" sz="1000"/>
              <a:t> </a:t>
            </a:r>
            <a:r>
              <a:rPr lang="en-GB" altLang="en-US"/>
              <a:t>MJ of energy in 2 minutes. </a:t>
            </a:r>
          </a:p>
        </p:txBody>
      </p:sp>
      <p:sp>
        <p:nvSpPr>
          <p:cNvPr id="19459" name="Rectangle 3">
            <a:extLst>
              <a:ext uri="{FF2B5EF4-FFF2-40B4-BE49-F238E27FC236}">
                <a16:creationId xmlns:a16="http://schemas.microsoft.com/office/drawing/2014/main" id="{E7E39A34-2664-48FB-A350-41B53D8213B7}"/>
              </a:ext>
            </a:extLst>
          </p:cNvPr>
          <p:cNvSpPr>
            <a:spLocks noGrp="1" noChangeArrowheads="1"/>
          </p:cNvSpPr>
          <p:nvPr>
            <p:ph type="title"/>
          </p:nvPr>
        </p:nvSpPr>
        <p:spPr/>
        <p:txBody>
          <a:bodyPr/>
          <a:lstStyle/>
          <a:p>
            <a:r>
              <a:rPr lang="en-GB" altLang="en-US"/>
              <a:t>Calculating power question 2</a:t>
            </a:r>
          </a:p>
        </p:txBody>
      </p:sp>
      <p:sp>
        <p:nvSpPr>
          <p:cNvPr id="218116" name="Text Box 4">
            <a:extLst>
              <a:ext uri="{FF2B5EF4-FFF2-40B4-BE49-F238E27FC236}">
                <a16:creationId xmlns:a16="http://schemas.microsoft.com/office/drawing/2014/main" id="{4CBF13D5-4067-4C4C-A4B1-E0E4FB71F662}"/>
              </a:ext>
            </a:extLst>
          </p:cNvPr>
          <p:cNvSpPr txBox="1">
            <a:spLocks noChangeArrowheads="1"/>
          </p:cNvSpPr>
          <p:nvPr/>
        </p:nvSpPr>
        <p:spPr bwMode="auto">
          <a:xfrm>
            <a:off x="1925638" y="5573713"/>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r>
              <a:rPr lang="en-GB" altLang="en-US" b="1">
                <a:solidFill>
                  <a:srgbClr val="286DA6"/>
                </a:solidFill>
              </a:rPr>
              <a:t>100,000</a:t>
            </a:r>
            <a:r>
              <a:rPr lang="en-GB" altLang="en-US" sz="1000" b="1">
                <a:solidFill>
                  <a:srgbClr val="286DA6"/>
                </a:solidFill>
              </a:rPr>
              <a:t> </a:t>
            </a:r>
            <a:r>
              <a:rPr lang="en-GB" altLang="en-US" b="1">
                <a:solidFill>
                  <a:srgbClr val="286DA6"/>
                </a:solidFill>
              </a:rPr>
              <a:t>W</a:t>
            </a:r>
            <a:r>
              <a:rPr lang="en-GB" altLang="en-US">
                <a:solidFill>
                  <a:srgbClr val="010066"/>
                </a:solidFill>
              </a:rPr>
              <a:t>  =</a:t>
            </a:r>
            <a:r>
              <a:rPr lang="en-GB" altLang="en-US" b="1">
                <a:solidFill>
                  <a:srgbClr val="CC00CC"/>
                </a:solidFill>
              </a:rPr>
              <a:t>  </a:t>
            </a:r>
            <a:r>
              <a:rPr lang="en-GB" altLang="en-US" b="1">
                <a:solidFill>
                  <a:srgbClr val="286DA6"/>
                </a:solidFill>
              </a:rPr>
              <a:t>100</a:t>
            </a:r>
            <a:r>
              <a:rPr lang="en-GB" altLang="en-US" sz="1000" b="1">
                <a:solidFill>
                  <a:srgbClr val="286DA6"/>
                </a:solidFill>
              </a:rPr>
              <a:t> </a:t>
            </a:r>
            <a:r>
              <a:rPr lang="en-GB" altLang="en-US" b="1">
                <a:solidFill>
                  <a:srgbClr val="286DA6"/>
                </a:solidFill>
              </a:rPr>
              <a:t>kW</a:t>
            </a:r>
          </a:p>
        </p:txBody>
      </p:sp>
      <p:sp>
        <p:nvSpPr>
          <p:cNvPr id="218117" name="Text Box 5">
            <a:extLst>
              <a:ext uri="{FF2B5EF4-FFF2-40B4-BE49-F238E27FC236}">
                <a16:creationId xmlns:a16="http://schemas.microsoft.com/office/drawing/2014/main" id="{EBEF498C-3B87-4B4B-A6D0-A9CA5330399C}"/>
              </a:ext>
            </a:extLst>
          </p:cNvPr>
          <p:cNvSpPr txBox="1">
            <a:spLocks noChangeArrowheads="1"/>
          </p:cNvSpPr>
          <p:nvPr/>
        </p:nvSpPr>
        <p:spPr bwMode="auto">
          <a:xfrm>
            <a:off x="1920875" y="4913313"/>
            <a:ext cx="32448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70000"/>
              </a:lnSpc>
              <a:spcBef>
                <a:spcPct val="50000"/>
              </a:spcBef>
            </a:pPr>
            <a:r>
              <a:rPr lang="en-GB" altLang="en-US">
                <a:solidFill>
                  <a:srgbClr val="010066"/>
                </a:solidFill>
              </a:rPr>
              <a:t>=  12,000,000 / 120 </a:t>
            </a:r>
          </a:p>
        </p:txBody>
      </p:sp>
      <p:sp>
        <p:nvSpPr>
          <p:cNvPr id="218119" name="Text Box 7">
            <a:extLst>
              <a:ext uri="{FF2B5EF4-FFF2-40B4-BE49-F238E27FC236}">
                <a16:creationId xmlns:a16="http://schemas.microsoft.com/office/drawing/2014/main" id="{4650A789-D64F-4C35-B187-E0277442BDFD}"/>
              </a:ext>
            </a:extLst>
          </p:cNvPr>
          <p:cNvSpPr txBox="1">
            <a:spLocks noChangeArrowheads="1"/>
          </p:cNvSpPr>
          <p:nvPr/>
        </p:nvSpPr>
        <p:spPr bwMode="auto">
          <a:xfrm>
            <a:off x="911931" y="401955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power  =</a:t>
            </a:r>
          </a:p>
        </p:txBody>
      </p:sp>
      <p:sp>
        <p:nvSpPr>
          <p:cNvPr id="19472" name="Rectangle 9">
            <a:extLst>
              <a:ext uri="{FF2B5EF4-FFF2-40B4-BE49-F238E27FC236}">
                <a16:creationId xmlns:a16="http://schemas.microsoft.com/office/drawing/2014/main" id="{7F7AA96F-B1CF-4839-8E91-E8273AC3A6F0}"/>
              </a:ext>
            </a:extLst>
          </p:cNvPr>
          <p:cNvSpPr>
            <a:spLocks noChangeArrowheads="1"/>
          </p:cNvSpPr>
          <p:nvPr/>
        </p:nvSpPr>
        <p:spPr bwMode="auto">
          <a:xfrm>
            <a:off x="2466191" y="3884613"/>
            <a:ext cx="1606530" cy="7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dirty="0">
                <a:solidFill>
                  <a:srgbClr val="010066"/>
                </a:solidFill>
              </a:rPr>
              <a:t>work done</a:t>
            </a:r>
          </a:p>
          <a:p>
            <a:pPr algn="ctr" eaLnBrk="1" hangingPunct="1">
              <a:lnSpc>
                <a:spcPct val="70000"/>
              </a:lnSpc>
              <a:spcBef>
                <a:spcPct val="50000"/>
              </a:spcBef>
            </a:pPr>
            <a:r>
              <a:rPr lang="en-GB" altLang="en-US" dirty="0">
                <a:solidFill>
                  <a:srgbClr val="010066"/>
                </a:solidFill>
              </a:rPr>
              <a:t>time</a:t>
            </a:r>
          </a:p>
        </p:txBody>
      </p:sp>
      <p:sp>
        <p:nvSpPr>
          <p:cNvPr id="19473" name="Line 10">
            <a:extLst>
              <a:ext uri="{FF2B5EF4-FFF2-40B4-BE49-F238E27FC236}">
                <a16:creationId xmlns:a16="http://schemas.microsoft.com/office/drawing/2014/main" id="{7010B8B2-C761-47DF-BED1-B83FAEED905A}"/>
              </a:ext>
            </a:extLst>
          </p:cNvPr>
          <p:cNvSpPr>
            <a:spLocks noChangeShapeType="1"/>
          </p:cNvSpPr>
          <p:nvPr/>
        </p:nvSpPr>
        <p:spPr bwMode="auto">
          <a:xfrm>
            <a:off x="2459038" y="4243388"/>
            <a:ext cx="16462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8123" name="Text Box 11">
            <a:extLst>
              <a:ext uri="{FF2B5EF4-FFF2-40B4-BE49-F238E27FC236}">
                <a16:creationId xmlns:a16="http://schemas.microsoft.com/office/drawing/2014/main" id="{CA2E8F94-E063-4EA3-9075-73AD63F5A38F}"/>
              </a:ext>
            </a:extLst>
          </p:cNvPr>
          <p:cNvSpPr txBox="1">
            <a:spLocks noChangeArrowheads="1"/>
          </p:cNvSpPr>
          <p:nvPr/>
        </p:nvSpPr>
        <p:spPr bwMode="auto">
          <a:xfrm>
            <a:off x="4307063" y="4019550"/>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t>
            </a:r>
          </a:p>
        </p:txBody>
      </p:sp>
      <p:sp>
        <p:nvSpPr>
          <p:cNvPr id="19470" name="Rectangle 13">
            <a:extLst>
              <a:ext uri="{FF2B5EF4-FFF2-40B4-BE49-F238E27FC236}">
                <a16:creationId xmlns:a16="http://schemas.microsoft.com/office/drawing/2014/main" id="{65A449B1-5CED-4A67-9497-C502772FA7E4}"/>
              </a:ext>
            </a:extLst>
          </p:cNvPr>
          <p:cNvSpPr>
            <a:spLocks noChangeArrowheads="1"/>
          </p:cNvSpPr>
          <p:nvPr/>
        </p:nvSpPr>
        <p:spPr bwMode="auto">
          <a:xfrm>
            <a:off x="4734816" y="3884613"/>
            <a:ext cx="2701381" cy="7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dirty="0">
                <a:solidFill>
                  <a:srgbClr val="010066"/>
                </a:solidFill>
              </a:rPr>
              <a:t>energy transferred</a:t>
            </a:r>
          </a:p>
          <a:p>
            <a:pPr algn="ctr" eaLnBrk="1" hangingPunct="1">
              <a:lnSpc>
                <a:spcPct val="70000"/>
              </a:lnSpc>
              <a:spcBef>
                <a:spcPct val="50000"/>
              </a:spcBef>
            </a:pPr>
            <a:r>
              <a:rPr lang="en-GB" altLang="en-US" dirty="0">
                <a:solidFill>
                  <a:srgbClr val="010066"/>
                </a:solidFill>
              </a:rPr>
              <a:t>time</a:t>
            </a:r>
          </a:p>
        </p:txBody>
      </p:sp>
      <p:sp>
        <p:nvSpPr>
          <p:cNvPr id="19471" name="Line 14">
            <a:extLst>
              <a:ext uri="{FF2B5EF4-FFF2-40B4-BE49-F238E27FC236}">
                <a16:creationId xmlns:a16="http://schemas.microsoft.com/office/drawing/2014/main" id="{B00514EA-3921-49AE-87B3-7C04705FCECB}"/>
              </a:ext>
            </a:extLst>
          </p:cNvPr>
          <p:cNvSpPr>
            <a:spLocks noChangeShapeType="1"/>
          </p:cNvSpPr>
          <p:nvPr/>
        </p:nvSpPr>
        <p:spPr bwMode="auto">
          <a:xfrm>
            <a:off x="4788781" y="4243388"/>
            <a:ext cx="2590971"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pic>
        <p:nvPicPr>
          <p:cNvPr id="19469" name="Picture 16" descr="360002_9066_credit">
            <a:extLst>
              <a:ext uri="{FF2B5EF4-FFF2-40B4-BE49-F238E27FC236}">
                <a16:creationId xmlns:a16="http://schemas.microsoft.com/office/drawing/2014/main" id="{CAE1574B-13C7-476E-A9B1-DDA58C4E8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823913"/>
            <a:ext cx="45132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6">
            <a:extLst>
              <a:ext uri="{FF2B5EF4-FFF2-40B4-BE49-F238E27FC236}">
                <a16:creationId xmlns:a16="http://schemas.microsoft.com/office/drawing/2014/main" id="{23FF920A-B0ED-4287-8918-CCCDA991138E}"/>
              </a:ext>
            </a:extLst>
          </p:cNvPr>
          <p:cNvSpPr>
            <a:spLocks noChangeArrowheads="1"/>
          </p:cNvSpPr>
          <p:nvPr/>
        </p:nvSpPr>
        <p:spPr bwMode="auto">
          <a:xfrm>
            <a:off x="360363" y="1862138"/>
            <a:ext cx="3090862"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power of the car?</a:t>
            </a:r>
          </a:p>
        </p:txBody>
      </p:sp>
      <p:pic>
        <p:nvPicPr>
          <p:cNvPr id="16" name="Picture 19">
            <a:hlinkClick r:id="" action="ppaction://hlinkshowjump?jump=nextslide"/>
            <a:extLst>
              <a:ext uri="{FF2B5EF4-FFF2-40B4-BE49-F238E27FC236}">
                <a16:creationId xmlns:a16="http://schemas.microsoft.com/office/drawing/2014/main" id="{E9DE1929-AE91-43BD-BF8B-6B20D6EDE1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0C460EE6-E544-4889-AB3C-C27F34DCC6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79455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8117"/>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181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7" grpId="0"/>
      <p:bldP spid="218119" grpId="0"/>
      <p:bldP spid="19472" grpId="0"/>
      <p:bldP spid="218123" grpId="0"/>
      <p:bldP spid="1947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43C01BC9-B27F-4639-8E1B-191DD1F30309}"/>
              </a:ext>
            </a:extLst>
          </p:cNvPr>
          <p:cNvSpPr>
            <a:spLocks noGrp="1" noChangeArrowheads="1"/>
          </p:cNvSpPr>
          <p:nvPr>
            <p:ph type="title"/>
          </p:nvPr>
        </p:nvSpPr>
        <p:spPr/>
        <p:txBody>
          <a:bodyPr/>
          <a:lstStyle/>
          <a:p>
            <a:r>
              <a:rPr lang="en-GB" altLang="en-US" dirty="0"/>
              <a:t>Power, work and time calculations</a:t>
            </a:r>
          </a:p>
        </p:txBody>
      </p:sp>
      <p:pic>
        <p:nvPicPr>
          <p:cNvPr id="7" name="Picture 6" descr="flash_icon">
            <a:extLst>
              <a:ext uri="{FF2B5EF4-FFF2-40B4-BE49-F238E27FC236}">
                <a16:creationId xmlns:a16="http://schemas.microsoft.com/office/drawing/2014/main" id="{F618B588-5EE9-47D9-A9C8-D447BEBC9BC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9">
            <a:extLst>
              <a:ext uri="{FF2B5EF4-FFF2-40B4-BE49-F238E27FC236}">
                <a16:creationId xmlns:a16="http://schemas.microsoft.com/office/drawing/2014/main" id="{2E393A20-CC4E-4716-96E6-B4A7E4CFC6E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50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7B79BE7-E99A-46C1-BD07-AA97BD1DDB6A}"/>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5738181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426175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0E2570F-3EA2-46AB-8102-C8EE256DC182}"/>
              </a:ext>
            </a:extLst>
          </p:cNvPr>
          <p:cNvSpPr txBox="1">
            <a:spLocks noChangeArrowheads="1"/>
          </p:cNvSpPr>
          <p:nvPr/>
        </p:nvSpPr>
        <p:spPr bwMode="auto">
          <a:xfrm>
            <a:off x="354013" y="773113"/>
            <a:ext cx="4552950"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happens when a rocket is launched into space?</a:t>
            </a:r>
          </a:p>
        </p:txBody>
      </p:sp>
      <p:sp>
        <p:nvSpPr>
          <p:cNvPr id="190467" name="Text Box 3">
            <a:extLst>
              <a:ext uri="{FF2B5EF4-FFF2-40B4-BE49-F238E27FC236}">
                <a16:creationId xmlns:a16="http://schemas.microsoft.com/office/drawing/2014/main" id="{2D554BD8-8953-410C-AB62-927754D0AAF9}"/>
              </a:ext>
            </a:extLst>
          </p:cNvPr>
          <p:cNvSpPr txBox="1">
            <a:spLocks noChangeArrowheads="1"/>
          </p:cNvSpPr>
          <p:nvPr/>
        </p:nvSpPr>
        <p:spPr bwMode="auto">
          <a:xfrm>
            <a:off x="354013" y="2116138"/>
            <a:ext cx="4800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the rocket’s engines are fired, chemical energy in the fuel is </a:t>
            </a:r>
            <a:r>
              <a:rPr lang="en-GB" altLang="en-US" b="1" dirty="0">
                <a:solidFill>
                  <a:srgbClr val="286DA6"/>
                </a:solidFill>
              </a:rPr>
              <a:t>transferred</a:t>
            </a:r>
            <a:r>
              <a:rPr lang="en-GB" altLang="en-US" dirty="0"/>
              <a:t> to kinetic energy </a:t>
            </a:r>
            <a:br>
              <a:rPr lang="en-GB" altLang="en-US" dirty="0"/>
            </a:br>
            <a:r>
              <a:rPr lang="en-GB" altLang="en-US" dirty="0"/>
              <a:t>in the rocket. </a:t>
            </a:r>
          </a:p>
        </p:txBody>
      </p:sp>
      <p:sp>
        <p:nvSpPr>
          <p:cNvPr id="16388" name="Rectangle 4">
            <a:extLst>
              <a:ext uri="{FF2B5EF4-FFF2-40B4-BE49-F238E27FC236}">
                <a16:creationId xmlns:a16="http://schemas.microsoft.com/office/drawing/2014/main" id="{F10368EA-209A-4BFC-84C9-19BCEDE6540F}"/>
              </a:ext>
            </a:extLst>
          </p:cNvPr>
          <p:cNvSpPr>
            <a:spLocks noGrp="1" noChangeArrowheads="1"/>
          </p:cNvSpPr>
          <p:nvPr>
            <p:ph type="title"/>
          </p:nvPr>
        </p:nvSpPr>
        <p:spPr/>
        <p:txBody>
          <a:bodyPr/>
          <a:lstStyle/>
          <a:p>
            <a:r>
              <a:rPr lang="en-GB" altLang="en-US"/>
              <a:t>What is work?</a:t>
            </a:r>
          </a:p>
        </p:txBody>
      </p:sp>
      <p:sp>
        <p:nvSpPr>
          <p:cNvPr id="190469" name="Rectangle 5">
            <a:extLst>
              <a:ext uri="{FF2B5EF4-FFF2-40B4-BE49-F238E27FC236}">
                <a16:creationId xmlns:a16="http://schemas.microsoft.com/office/drawing/2014/main" id="{BBC3273B-F2AC-4D86-B8C8-A97C58C07C0F}"/>
              </a:ext>
            </a:extLst>
          </p:cNvPr>
          <p:cNvSpPr>
            <a:spLocks noChangeArrowheads="1"/>
          </p:cNvSpPr>
          <p:nvPr/>
        </p:nvSpPr>
        <p:spPr bwMode="auto">
          <a:xfrm>
            <a:off x="354013" y="4108450"/>
            <a:ext cx="4256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energy is transferred, </a:t>
            </a:r>
            <a:r>
              <a:rPr lang="en-GB" altLang="en-US" b="1" dirty="0">
                <a:solidFill>
                  <a:srgbClr val="286DA6"/>
                </a:solidFill>
              </a:rPr>
              <a:t>work</a:t>
            </a:r>
            <a:r>
              <a:rPr lang="en-GB" altLang="en-US" dirty="0">
                <a:solidFill>
                  <a:srgbClr val="003399"/>
                </a:solidFill>
              </a:rPr>
              <a:t> </a:t>
            </a:r>
            <a:r>
              <a:rPr lang="en-GB" altLang="en-US" dirty="0">
                <a:solidFill>
                  <a:srgbClr val="010066"/>
                </a:solidFill>
              </a:rPr>
              <a:t>is done.</a:t>
            </a:r>
          </a:p>
        </p:txBody>
      </p:sp>
      <p:pic>
        <p:nvPicPr>
          <p:cNvPr id="190470" name="Picture 6" descr="rocket">
            <a:extLst>
              <a:ext uri="{FF2B5EF4-FFF2-40B4-BE49-F238E27FC236}">
                <a16:creationId xmlns:a16="http://schemas.microsoft.com/office/drawing/2014/main" id="{A70B572A-254C-40D9-91AD-EC9E574A6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63084">
            <a:off x="5073651" y="436562"/>
            <a:ext cx="26924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EF10F45E-26CF-4E90-97B9-DCCA673F97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4CFF2016-0688-4375-8AC6-46F80DD62D7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81E73E84-0EA4-411B-9CEC-49E0BDDD6F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8290" y="95697"/>
            <a:ext cx="432906" cy="44564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046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046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P spid="1904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23" name="Picture 11" descr="PushingCar_87552634">
            <a:extLst>
              <a:ext uri="{FF2B5EF4-FFF2-40B4-BE49-F238E27FC236}">
                <a16:creationId xmlns:a16="http://schemas.microsoft.com/office/drawing/2014/main" id="{8E584ACB-A241-47C3-B9AF-B9186FC60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4094163"/>
            <a:ext cx="33353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Text Box 2">
            <a:extLst>
              <a:ext uri="{FF2B5EF4-FFF2-40B4-BE49-F238E27FC236}">
                <a16:creationId xmlns:a16="http://schemas.microsoft.com/office/drawing/2014/main" id="{12066528-AFBB-481A-BA71-FCCB4AF39D15}"/>
              </a:ext>
            </a:extLst>
          </p:cNvPr>
          <p:cNvSpPr txBox="1">
            <a:spLocks noChangeArrowheads="1"/>
          </p:cNvSpPr>
          <p:nvPr/>
        </p:nvSpPr>
        <p:spPr bwMode="auto">
          <a:xfrm>
            <a:off x="354013" y="4600575"/>
            <a:ext cx="4656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In the same way, if a person transfers 250</a:t>
            </a:r>
            <a:r>
              <a:rPr lang="en-GB" altLang="en-US" sz="1000"/>
              <a:t> </a:t>
            </a:r>
            <a:r>
              <a:rPr lang="en-GB" altLang="en-US"/>
              <a:t>J of energy when they carry a box up some stairs, then 250</a:t>
            </a:r>
            <a:r>
              <a:rPr lang="en-GB" altLang="en-US" sz="1000"/>
              <a:t> </a:t>
            </a:r>
            <a:r>
              <a:rPr lang="en-GB" altLang="en-US"/>
              <a:t>J of work is done.</a:t>
            </a:r>
          </a:p>
        </p:txBody>
      </p:sp>
      <p:sp>
        <p:nvSpPr>
          <p:cNvPr id="192515" name="Text Box 3">
            <a:extLst>
              <a:ext uri="{FF2B5EF4-FFF2-40B4-BE49-F238E27FC236}">
                <a16:creationId xmlns:a16="http://schemas.microsoft.com/office/drawing/2014/main" id="{8A3C7866-C227-4666-9205-09A4DDC51C75}"/>
              </a:ext>
            </a:extLst>
          </p:cNvPr>
          <p:cNvSpPr txBox="1">
            <a:spLocks noChangeArrowheads="1"/>
          </p:cNvSpPr>
          <p:nvPr/>
        </p:nvSpPr>
        <p:spPr bwMode="auto">
          <a:xfrm>
            <a:off x="354013" y="2514600"/>
            <a:ext cx="7972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means the units for work are the same as the units for energy, </a:t>
            </a:r>
            <a:r>
              <a:rPr lang="en-GB" altLang="en-US" b="1" dirty="0">
                <a:solidFill>
                  <a:srgbClr val="286DA6"/>
                </a:solidFill>
              </a:rPr>
              <a:t>joules</a:t>
            </a:r>
            <a:r>
              <a:rPr lang="en-GB" altLang="en-US" dirty="0"/>
              <a:t>.</a:t>
            </a:r>
          </a:p>
        </p:txBody>
      </p:sp>
      <p:sp>
        <p:nvSpPr>
          <p:cNvPr id="192517" name="AutoShape 5">
            <a:extLst>
              <a:ext uri="{FF2B5EF4-FFF2-40B4-BE49-F238E27FC236}">
                <a16:creationId xmlns:a16="http://schemas.microsoft.com/office/drawing/2014/main" id="{7BAEDEA5-FE09-4F3C-B3FE-FE42E6ADDC17}"/>
              </a:ext>
            </a:extLst>
          </p:cNvPr>
          <p:cNvSpPr>
            <a:spLocks noChangeArrowheads="1"/>
          </p:cNvSpPr>
          <p:nvPr/>
        </p:nvSpPr>
        <p:spPr bwMode="auto">
          <a:xfrm>
            <a:off x="1684338" y="1477963"/>
            <a:ext cx="5773737" cy="836612"/>
          </a:xfrm>
          <a:prstGeom prst="roundRect">
            <a:avLst>
              <a:gd name="adj" fmla="val 0"/>
            </a:avLst>
          </a:prstGeom>
          <a:solidFill>
            <a:srgbClr val="286DA6"/>
          </a:solidFill>
          <a:ln w="38100">
            <a:no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2518" name="Text Box 6">
            <a:extLst>
              <a:ext uri="{FF2B5EF4-FFF2-40B4-BE49-F238E27FC236}">
                <a16:creationId xmlns:a16="http://schemas.microsoft.com/office/drawing/2014/main" id="{96DBDF75-1244-42F9-8AFB-BC638483F670}"/>
              </a:ext>
            </a:extLst>
          </p:cNvPr>
          <p:cNvSpPr txBox="1">
            <a:spLocks noChangeArrowheads="1"/>
          </p:cNvSpPr>
          <p:nvPr/>
        </p:nvSpPr>
        <p:spPr bwMode="auto">
          <a:xfrm>
            <a:off x="1824038" y="1651000"/>
            <a:ext cx="5494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sz="2600" b="1">
                <a:solidFill>
                  <a:schemeClr val="bg1"/>
                </a:solidFill>
              </a:rPr>
              <a:t>work done  =  energy transferred</a:t>
            </a:r>
          </a:p>
        </p:txBody>
      </p:sp>
      <p:sp>
        <p:nvSpPr>
          <p:cNvPr id="17415" name="Text Box 7">
            <a:extLst>
              <a:ext uri="{FF2B5EF4-FFF2-40B4-BE49-F238E27FC236}">
                <a16:creationId xmlns:a16="http://schemas.microsoft.com/office/drawing/2014/main" id="{CD431E1F-54D8-4A49-99D2-32BD8FD9915F}"/>
              </a:ext>
            </a:extLst>
          </p:cNvPr>
          <p:cNvSpPr txBox="1">
            <a:spLocks noChangeArrowheads="1"/>
          </p:cNvSpPr>
          <p:nvPr/>
        </p:nvSpPr>
        <p:spPr bwMode="auto">
          <a:xfrm>
            <a:off x="354013" y="773113"/>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link between work and energy?</a:t>
            </a:r>
          </a:p>
        </p:txBody>
      </p:sp>
      <p:sp>
        <p:nvSpPr>
          <p:cNvPr id="192520" name="Text Box 8">
            <a:extLst>
              <a:ext uri="{FF2B5EF4-FFF2-40B4-BE49-F238E27FC236}">
                <a16:creationId xmlns:a16="http://schemas.microsoft.com/office/drawing/2014/main" id="{68E74321-7DF9-40EF-9174-4F0349F83E29}"/>
              </a:ext>
            </a:extLst>
          </p:cNvPr>
          <p:cNvSpPr txBox="1">
            <a:spLocks noChangeArrowheads="1"/>
          </p:cNvSpPr>
          <p:nvPr/>
        </p:nvSpPr>
        <p:spPr bwMode="auto">
          <a:xfrm>
            <a:off x="354013" y="3557588"/>
            <a:ext cx="7348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example, if a person does 500</a:t>
            </a:r>
            <a:r>
              <a:rPr lang="en-GB" altLang="en-US" sz="1000"/>
              <a:t> </a:t>
            </a:r>
            <a:r>
              <a:rPr lang="en-GB" altLang="en-US"/>
              <a:t>J of work pushing a car, then 500</a:t>
            </a:r>
            <a:r>
              <a:rPr lang="en-GB" altLang="en-US" sz="1000"/>
              <a:t> </a:t>
            </a:r>
            <a:r>
              <a:rPr lang="en-GB" altLang="en-US"/>
              <a:t>J of energy is transferred.</a:t>
            </a:r>
          </a:p>
        </p:txBody>
      </p:sp>
      <p:sp>
        <p:nvSpPr>
          <p:cNvPr id="17417" name="Rectangle 9">
            <a:extLst>
              <a:ext uri="{FF2B5EF4-FFF2-40B4-BE49-F238E27FC236}">
                <a16:creationId xmlns:a16="http://schemas.microsoft.com/office/drawing/2014/main" id="{1C459344-8606-4977-88A3-E971E5E1C526}"/>
              </a:ext>
            </a:extLst>
          </p:cNvPr>
          <p:cNvSpPr>
            <a:spLocks noGrp="1" noChangeArrowheads="1"/>
          </p:cNvSpPr>
          <p:nvPr>
            <p:ph type="title"/>
          </p:nvPr>
        </p:nvSpPr>
        <p:spPr/>
        <p:txBody>
          <a:bodyPr/>
          <a:lstStyle/>
          <a:p>
            <a:r>
              <a:rPr lang="en-GB" altLang="en-US"/>
              <a:t>Work and energy</a:t>
            </a:r>
          </a:p>
        </p:txBody>
      </p:sp>
      <p:pic>
        <p:nvPicPr>
          <p:cNvPr id="11" name="Picture 19">
            <a:hlinkClick r:id="" action="ppaction://hlinkshowjump?jump=nextslide"/>
            <a:extLst>
              <a:ext uri="{FF2B5EF4-FFF2-40B4-BE49-F238E27FC236}">
                <a16:creationId xmlns:a16="http://schemas.microsoft.com/office/drawing/2014/main" id="{52AB838A-19E9-4CF4-8A89-EB9B413EB5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25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252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9252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25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5" grpId="0"/>
      <p:bldP spid="192517" grpId="0" animBg="1"/>
      <p:bldP spid="192518" grpId="0"/>
      <p:bldP spid="1925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31CFCDC1-4ADA-42F0-A069-50FABF532B89}"/>
              </a:ext>
            </a:extLst>
          </p:cNvPr>
          <p:cNvSpPr>
            <a:spLocks noGrp="1" noChangeArrowheads="1"/>
          </p:cNvSpPr>
          <p:nvPr>
            <p:ph type="title"/>
          </p:nvPr>
        </p:nvSpPr>
        <p:spPr/>
        <p:txBody>
          <a:bodyPr/>
          <a:lstStyle/>
          <a:p>
            <a:r>
              <a:rPr lang="en-GB" altLang="en-US"/>
              <a:t>Work against friction</a:t>
            </a:r>
          </a:p>
        </p:txBody>
      </p:sp>
      <p:sp>
        <p:nvSpPr>
          <p:cNvPr id="18435" name="Text Box 5">
            <a:extLst>
              <a:ext uri="{FF2B5EF4-FFF2-40B4-BE49-F238E27FC236}">
                <a16:creationId xmlns:a16="http://schemas.microsoft.com/office/drawing/2014/main" id="{156DE3DC-9EBF-4053-8343-DEC14B57B4F0}"/>
              </a:ext>
            </a:extLst>
          </p:cNvPr>
          <p:cNvSpPr txBox="1">
            <a:spLocks noChangeArrowheads="1"/>
          </p:cNvSpPr>
          <p:nvPr/>
        </p:nvSpPr>
        <p:spPr bwMode="auto">
          <a:xfrm>
            <a:off x="354013" y="773113"/>
            <a:ext cx="838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Friction</a:t>
            </a:r>
            <a:r>
              <a:rPr lang="en-GB" altLang="en-US" dirty="0"/>
              <a:t> opposes movement. This means that when work is done, not all of the energy is transferred into kinetic energy in the object. Some energy is lost as </a:t>
            </a:r>
            <a:r>
              <a:rPr lang="en-GB" altLang="en-US" b="1" dirty="0">
                <a:solidFill>
                  <a:srgbClr val="286DA6"/>
                </a:solidFill>
              </a:rPr>
              <a:t>heat</a:t>
            </a:r>
            <a:r>
              <a:rPr lang="en-GB" altLang="en-US" dirty="0"/>
              <a:t>, increasing the temperature of the object and its surroundings.</a:t>
            </a:r>
          </a:p>
        </p:txBody>
      </p:sp>
      <p:sp>
        <p:nvSpPr>
          <p:cNvPr id="274439" name="Text Box 7">
            <a:extLst>
              <a:ext uri="{FF2B5EF4-FFF2-40B4-BE49-F238E27FC236}">
                <a16:creationId xmlns:a16="http://schemas.microsoft.com/office/drawing/2014/main" id="{BF9C7D14-7163-47F5-8DC1-A878B6A282F5}"/>
              </a:ext>
            </a:extLst>
          </p:cNvPr>
          <p:cNvSpPr txBox="1">
            <a:spLocks noChangeArrowheads="1"/>
          </p:cNvSpPr>
          <p:nvPr/>
        </p:nvSpPr>
        <p:spPr bwMode="auto">
          <a:xfrm>
            <a:off x="354013" y="3954463"/>
            <a:ext cx="406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you push a rough wooden box 1</a:t>
            </a:r>
            <a:r>
              <a:rPr lang="en-GB" altLang="en-US" sz="1000" dirty="0"/>
              <a:t> </a:t>
            </a:r>
            <a:r>
              <a:rPr lang="en-GB" altLang="en-US" dirty="0"/>
              <a:t>m across a rubber floor, most of the energy will be transferred into heat, so a large force is needed.</a:t>
            </a:r>
          </a:p>
        </p:txBody>
      </p:sp>
      <p:sp>
        <p:nvSpPr>
          <p:cNvPr id="274440" name="Text Box 8">
            <a:extLst>
              <a:ext uri="{FF2B5EF4-FFF2-40B4-BE49-F238E27FC236}">
                <a16:creationId xmlns:a16="http://schemas.microsoft.com/office/drawing/2014/main" id="{6CAE5F1D-56B1-4CF6-9EA8-FF9803BA5F6B}"/>
              </a:ext>
            </a:extLst>
          </p:cNvPr>
          <p:cNvSpPr txBox="1">
            <a:spLocks noChangeArrowheads="1"/>
          </p:cNvSpPr>
          <p:nvPr/>
        </p:nvSpPr>
        <p:spPr bwMode="auto">
          <a:xfrm>
            <a:off x="354013" y="2554288"/>
            <a:ext cx="859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For example, if you push a glass box 1</a:t>
            </a:r>
            <a:r>
              <a:rPr lang="en-GB" altLang="en-US" sz="1000" dirty="0"/>
              <a:t> </a:t>
            </a:r>
            <a:r>
              <a:rPr lang="en-GB" altLang="en-US" dirty="0"/>
              <a:t>m across a polished wooden floor, most of the energy will be transferred into kinetic energy, so only a small force is needed.</a:t>
            </a:r>
          </a:p>
        </p:txBody>
      </p:sp>
      <p:pic>
        <p:nvPicPr>
          <p:cNvPr id="274442" name="Picture 10" descr="box on rubber">
            <a:extLst>
              <a:ext uri="{FF2B5EF4-FFF2-40B4-BE49-F238E27FC236}">
                <a16:creationId xmlns:a16="http://schemas.microsoft.com/office/drawing/2014/main" id="{4C67C23B-AB9D-4A68-B140-974ACBCEE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62" y="3910013"/>
            <a:ext cx="41497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3" name="Text Box 11">
            <a:extLst>
              <a:ext uri="{FF2B5EF4-FFF2-40B4-BE49-F238E27FC236}">
                <a16:creationId xmlns:a16="http://schemas.microsoft.com/office/drawing/2014/main" id="{17ABA525-1E9B-4DB4-A097-425D25697969}"/>
              </a:ext>
            </a:extLst>
          </p:cNvPr>
          <p:cNvSpPr txBox="1">
            <a:spLocks noChangeArrowheads="1"/>
          </p:cNvSpPr>
          <p:nvPr/>
        </p:nvSpPr>
        <p:spPr bwMode="auto">
          <a:xfrm>
            <a:off x="1893094" y="6084887"/>
            <a:ext cx="5357812"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which example is more work done?</a:t>
            </a:r>
          </a:p>
        </p:txBody>
      </p:sp>
      <p:pic>
        <p:nvPicPr>
          <p:cNvPr id="10" name="Picture 9" descr="notes_icon">
            <a:extLst>
              <a:ext uri="{FF2B5EF4-FFF2-40B4-BE49-F238E27FC236}">
                <a16:creationId xmlns:a16="http://schemas.microsoft.com/office/drawing/2014/main" id="{E84FDE08-5A12-4CD6-915F-6442A466F93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F11B13B2-6D7D-49BC-8DFB-B8D55218F5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43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7444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444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p:bldP spid="274440" grpId="0"/>
      <p:bldP spid="2744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a:extLst>
              <a:ext uri="{FF2B5EF4-FFF2-40B4-BE49-F238E27FC236}">
                <a16:creationId xmlns:a16="http://schemas.microsoft.com/office/drawing/2014/main" id="{61AA7B55-6469-4BB6-A635-6444EFE023E4}"/>
              </a:ext>
            </a:extLst>
          </p:cNvPr>
          <p:cNvSpPr>
            <a:spLocks noGrp="1" noChangeArrowheads="1"/>
          </p:cNvSpPr>
          <p:nvPr>
            <p:ph type="title"/>
          </p:nvPr>
        </p:nvSpPr>
        <p:spPr/>
        <p:txBody>
          <a:bodyPr/>
          <a:lstStyle/>
          <a:p>
            <a:r>
              <a:rPr lang="en-GB" altLang="en-US" dirty="0"/>
              <a:t>Work and shuttle re-entry</a:t>
            </a:r>
          </a:p>
        </p:txBody>
      </p:sp>
      <p:pic>
        <p:nvPicPr>
          <p:cNvPr id="7" name="Picture 6" descr="flash_icon">
            <a:extLst>
              <a:ext uri="{FF2B5EF4-FFF2-40B4-BE49-F238E27FC236}">
                <a16:creationId xmlns:a16="http://schemas.microsoft.com/office/drawing/2014/main" id="{947DD34E-8BD7-4249-9E5C-86347B8977B0}"/>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9928BE49-ACB2-4DF0-BC10-853B6233461C}"/>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E9329108-96DF-4792-9A54-B911E7C07CC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0AE319D-48E6-4614-9C52-C3ED8F7A46D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FBEFAFC-A21A-4FB1-88A7-EF62C992C4F5}"/>
              </a:ext>
            </a:extLst>
          </p:cNvPr>
          <p:cNvSpPr>
            <a:spLocks noGrp="1" noChangeArrowheads="1"/>
          </p:cNvSpPr>
          <p:nvPr>
            <p:ph type="title"/>
          </p:nvPr>
        </p:nvSpPr>
        <p:spPr/>
        <p:txBody>
          <a:bodyPr/>
          <a:lstStyle/>
          <a:p>
            <a:r>
              <a:rPr lang="en-GB" altLang="en-US" dirty="0"/>
              <a:t>What factors affect work done?</a:t>
            </a:r>
          </a:p>
        </p:txBody>
      </p:sp>
      <p:pic>
        <p:nvPicPr>
          <p:cNvPr id="6" name="Picture 6" descr="flash_icon">
            <a:extLst>
              <a:ext uri="{FF2B5EF4-FFF2-40B4-BE49-F238E27FC236}">
                <a16:creationId xmlns:a16="http://schemas.microsoft.com/office/drawing/2014/main" id="{5188B7CF-67D0-4E9C-AD73-B4BEE7B86F6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C2171F6E-E9B7-4223-9C2A-4A5D07E7CB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9">
            <a:extLst>
              <a:ext uri="{FF2B5EF4-FFF2-40B4-BE49-F238E27FC236}">
                <a16:creationId xmlns:a16="http://schemas.microsoft.com/office/drawing/2014/main" id="{0387E89B-1F56-4F98-A57B-89C4EAB774D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8AF2020-4381-4CE6-B0C5-6F77ACBCC97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7F0DACA-DFA6-4224-82DC-4E986BCE0F23}"/>
              </a:ext>
            </a:extLst>
          </p:cNvPr>
          <p:cNvSpPr>
            <a:spLocks noGrp="1" noChangeArrowheads="1"/>
          </p:cNvSpPr>
          <p:nvPr>
            <p:ph type="title"/>
          </p:nvPr>
        </p:nvSpPr>
        <p:spPr/>
        <p:txBody>
          <a:bodyPr/>
          <a:lstStyle/>
          <a:p>
            <a:r>
              <a:rPr lang="en-GB" altLang="en-US"/>
              <a:t>How is work calculated?</a:t>
            </a:r>
          </a:p>
        </p:txBody>
      </p:sp>
      <p:sp>
        <p:nvSpPr>
          <p:cNvPr id="20483" name="Text Box 3">
            <a:extLst>
              <a:ext uri="{FF2B5EF4-FFF2-40B4-BE49-F238E27FC236}">
                <a16:creationId xmlns:a16="http://schemas.microsoft.com/office/drawing/2014/main" id="{BB7712A3-9067-4DB1-AD58-7D66A26A480C}"/>
              </a:ext>
            </a:extLst>
          </p:cNvPr>
          <p:cNvSpPr txBox="1">
            <a:spLocks noChangeArrowheads="1"/>
          </p:cNvSpPr>
          <p:nvPr/>
        </p:nvSpPr>
        <p:spPr bwMode="auto">
          <a:xfrm>
            <a:off x="354013" y="773113"/>
            <a:ext cx="8326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When a force causes an object to move through a </a:t>
            </a:r>
            <a:r>
              <a:rPr lang="en-GB" altLang="en-US" b="1" dirty="0">
                <a:solidFill>
                  <a:srgbClr val="286DA6"/>
                </a:solidFill>
              </a:rPr>
              <a:t>distance</a:t>
            </a:r>
            <a:r>
              <a:rPr lang="en-GB" altLang="en-US" dirty="0">
                <a:solidFill>
                  <a:srgbClr val="010066"/>
                </a:solidFill>
              </a:rPr>
              <a:t>, work is done. Work is only done on an object when the force on the object causes a </a:t>
            </a:r>
            <a:r>
              <a:rPr lang="en-GB" altLang="en-US" b="1" dirty="0">
                <a:solidFill>
                  <a:srgbClr val="286DA6"/>
                </a:solidFill>
              </a:rPr>
              <a:t>displacement</a:t>
            </a:r>
            <a:r>
              <a:rPr lang="en-GB" altLang="en-US" dirty="0">
                <a:solidFill>
                  <a:srgbClr val="010066"/>
                </a:solidFill>
              </a:rPr>
              <a:t> of the object.</a:t>
            </a:r>
          </a:p>
        </p:txBody>
      </p:sp>
      <p:sp>
        <p:nvSpPr>
          <p:cNvPr id="196613" name="AutoShape 5">
            <a:extLst>
              <a:ext uri="{FF2B5EF4-FFF2-40B4-BE49-F238E27FC236}">
                <a16:creationId xmlns:a16="http://schemas.microsoft.com/office/drawing/2014/main" id="{472FB81F-6D98-45D7-BFE9-8D2813C49D22}"/>
              </a:ext>
            </a:extLst>
          </p:cNvPr>
          <p:cNvSpPr>
            <a:spLocks noChangeArrowheads="1"/>
          </p:cNvSpPr>
          <p:nvPr/>
        </p:nvSpPr>
        <p:spPr bwMode="auto">
          <a:xfrm>
            <a:off x="1165225" y="3656541"/>
            <a:ext cx="6786563" cy="949325"/>
          </a:xfrm>
          <a:prstGeom prst="roundRect">
            <a:avLst>
              <a:gd name="adj" fmla="val 0"/>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614" name="Text Box 6">
            <a:extLst>
              <a:ext uri="{FF2B5EF4-FFF2-40B4-BE49-F238E27FC236}">
                <a16:creationId xmlns:a16="http://schemas.microsoft.com/office/drawing/2014/main" id="{F0945CE8-09B0-47DF-B372-B3F79C9891A0}"/>
              </a:ext>
            </a:extLst>
          </p:cNvPr>
          <p:cNvSpPr txBox="1">
            <a:spLocks noChangeArrowheads="1"/>
          </p:cNvSpPr>
          <p:nvPr/>
        </p:nvSpPr>
        <p:spPr bwMode="auto">
          <a:xfrm>
            <a:off x="1225550" y="3886729"/>
            <a:ext cx="6400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600" b="1">
                <a:solidFill>
                  <a:schemeClr val="bg1"/>
                </a:solidFill>
              </a:rPr>
              <a:t>work done  =  force  ×</a:t>
            </a:r>
          </a:p>
        </p:txBody>
      </p:sp>
      <p:sp>
        <p:nvSpPr>
          <p:cNvPr id="196615" name="Text Box 7">
            <a:extLst>
              <a:ext uri="{FF2B5EF4-FFF2-40B4-BE49-F238E27FC236}">
                <a16:creationId xmlns:a16="http://schemas.microsoft.com/office/drawing/2014/main" id="{4F9E3919-1441-4A1A-BB7E-806AD03E477F}"/>
              </a:ext>
            </a:extLst>
          </p:cNvPr>
          <p:cNvSpPr txBox="1">
            <a:spLocks noChangeArrowheads="1"/>
          </p:cNvSpPr>
          <p:nvPr/>
        </p:nvSpPr>
        <p:spPr bwMode="auto">
          <a:xfrm>
            <a:off x="889000" y="5471492"/>
            <a:ext cx="7269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Distance, s, is measured in </a:t>
            </a:r>
            <a:r>
              <a:rPr lang="en-GB" altLang="en-US" b="1" dirty="0">
                <a:solidFill>
                  <a:srgbClr val="286DA6"/>
                </a:solidFill>
              </a:rPr>
              <a:t>meters (m)</a:t>
            </a:r>
            <a:r>
              <a:rPr lang="en-GB" altLang="en-US" dirty="0">
                <a:solidFill>
                  <a:srgbClr val="010066"/>
                </a:solidFill>
              </a:rPr>
              <a:t>.</a:t>
            </a:r>
          </a:p>
        </p:txBody>
      </p:sp>
      <p:sp>
        <p:nvSpPr>
          <p:cNvPr id="196616" name="Text Box 8">
            <a:extLst>
              <a:ext uri="{FF2B5EF4-FFF2-40B4-BE49-F238E27FC236}">
                <a16:creationId xmlns:a16="http://schemas.microsoft.com/office/drawing/2014/main" id="{44EC3AF1-EF81-47C8-B577-5D72E16128A6}"/>
              </a:ext>
            </a:extLst>
          </p:cNvPr>
          <p:cNvSpPr txBox="1">
            <a:spLocks noChangeArrowheads="1"/>
          </p:cNvSpPr>
          <p:nvPr/>
        </p:nvSpPr>
        <p:spPr bwMode="auto">
          <a:xfrm>
            <a:off x="889000" y="6009567"/>
            <a:ext cx="6630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Work done, W, is measured in </a:t>
            </a:r>
            <a:r>
              <a:rPr lang="en-GB" altLang="en-US" b="1" dirty="0">
                <a:solidFill>
                  <a:srgbClr val="286DA6"/>
                </a:solidFill>
              </a:rPr>
              <a:t>joules (J)</a:t>
            </a:r>
            <a:r>
              <a:rPr lang="en-GB" altLang="en-US" dirty="0">
                <a:solidFill>
                  <a:srgbClr val="010066"/>
                </a:solidFill>
              </a:rPr>
              <a:t>.</a:t>
            </a:r>
          </a:p>
        </p:txBody>
      </p:sp>
      <p:sp>
        <p:nvSpPr>
          <p:cNvPr id="196617" name="Rectangle 9">
            <a:extLst>
              <a:ext uri="{FF2B5EF4-FFF2-40B4-BE49-F238E27FC236}">
                <a16:creationId xmlns:a16="http://schemas.microsoft.com/office/drawing/2014/main" id="{636CE862-DCC8-49C5-A581-FEB6E634296A}"/>
              </a:ext>
            </a:extLst>
          </p:cNvPr>
          <p:cNvSpPr>
            <a:spLocks noChangeArrowheads="1"/>
          </p:cNvSpPr>
          <p:nvPr/>
        </p:nvSpPr>
        <p:spPr bwMode="auto">
          <a:xfrm>
            <a:off x="889000" y="4938180"/>
            <a:ext cx="663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Force, F, is measured in </a:t>
            </a:r>
            <a:r>
              <a:rPr lang="en-GB" altLang="en-US" b="1" dirty="0">
                <a:solidFill>
                  <a:srgbClr val="286DA6"/>
                </a:solidFill>
              </a:rPr>
              <a:t>newtons</a:t>
            </a:r>
            <a:r>
              <a:rPr lang="en-GB" altLang="en-US" b="1" dirty="0">
                <a:solidFill>
                  <a:srgbClr val="010066"/>
                </a:solidFill>
              </a:rPr>
              <a:t> </a:t>
            </a:r>
            <a:r>
              <a:rPr lang="en-GB" altLang="en-US" b="1" dirty="0">
                <a:solidFill>
                  <a:srgbClr val="286DA6"/>
                </a:solidFill>
              </a:rPr>
              <a:t>(N)</a:t>
            </a:r>
            <a:r>
              <a:rPr lang="en-GB" altLang="en-US" dirty="0">
                <a:solidFill>
                  <a:srgbClr val="010066"/>
                </a:solidFill>
              </a:rPr>
              <a:t>.</a:t>
            </a:r>
          </a:p>
        </p:txBody>
      </p:sp>
      <p:sp>
        <p:nvSpPr>
          <p:cNvPr id="196620" name="Text Box 12">
            <a:extLst>
              <a:ext uri="{FF2B5EF4-FFF2-40B4-BE49-F238E27FC236}">
                <a16:creationId xmlns:a16="http://schemas.microsoft.com/office/drawing/2014/main" id="{C0A4DDEE-60EF-46B0-892C-4B85D362ABAE}"/>
              </a:ext>
            </a:extLst>
          </p:cNvPr>
          <p:cNvSpPr txBox="1">
            <a:spLocks noChangeArrowheads="1"/>
          </p:cNvSpPr>
          <p:nvPr/>
        </p:nvSpPr>
        <p:spPr bwMode="auto">
          <a:xfrm>
            <a:off x="354013" y="2237672"/>
            <a:ext cx="864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work done depends on the size of the force and the distance moved in the direction on the force. It can be calculated using the equation: </a:t>
            </a:r>
          </a:p>
        </p:txBody>
      </p:sp>
      <p:sp>
        <p:nvSpPr>
          <p:cNvPr id="12" name="Rectangle 11">
            <a:extLst>
              <a:ext uri="{FF2B5EF4-FFF2-40B4-BE49-F238E27FC236}">
                <a16:creationId xmlns:a16="http://schemas.microsoft.com/office/drawing/2014/main" id="{70E18C90-C531-4130-8279-F161524F9042}"/>
              </a:ext>
            </a:extLst>
          </p:cNvPr>
          <p:cNvSpPr>
            <a:spLocks noChangeArrowheads="1"/>
          </p:cNvSpPr>
          <p:nvPr/>
        </p:nvSpPr>
        <p:spPr bwMode="auto">
          <a:xfrm>
            <a:off x="4779963" y="3685116"/>
            <a:ext cx="31892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600" b="1">
                <a:solidFill>
                  <a:schemeClr val="bg1"/>
                </a:solidFill>
              </a:rPr>
              <a:t>distance moved in </a:t>
            </a:r>
            <a:br>
              <a:rPr lang="en-GB" altLang="en-US" sz="2600" b="1">
                <a:solidFill>
                  <a:schemeClr val="bg1"/>
                </a:solidFill>
              </a:rPr>
            </a:br>
            <a:r>
              <a:rPr lang="en-GB" altLang="en-US" sz="2600" b="1">
                <a:solidFill>
                  <a:schemeClr val="bg1"/>
                </a:solidFill>
              </a:rPr>
              <a:t>direction of force</a:t>
            </a:r>
          </a:p>
        </p:txBody>
      </p:sp>
      <p:pic>
        <p:nvPicPr>
          <p:cNvPr id="16" name="Picture 9" descr="notes_icon">
            <a:extLst>
              <a:ext uri="{FF2B5EF4-FFF2-40B4-BE49-F238E27FC236}">
                <a16:creationId xmlns:a16="http://schemas.microsoft.com/office/drawing/2014/main" id="{BD16064B-5E98-4A61-B0C3-12510D6A5657}"/>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9">
            <a:hlinkClick r:id="" action="ppaction://hlinkshowjump?jump=nextslide"/>
            <a:extLst>
              <a:ext uri="{FF2B5EF4-FFF2-40B4-BE49-F238E27FC236}">
                <a16:creationId xmlns:a16="http://schemas.microsoft.com/office/drawing/2014/main" id="{46C783D8-E337-4D73-AB29-47011FEA5A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a:extLst>
              <a:ext uri="{FF2B5EF4-FFF2-40B4-BE49-F238E27FC236}">
                <a16:creationId xmlns:a16="http://schemas.microsoft.com/office/drawing/2014/main" id="{6844CAEA-3481-40D6-909A-C580B44253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66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66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p:bldP spid="196615" grpId="0"/>
      <p:bldP spid="196616" grpId="0"/>
      <p:bldP spid="196617" grpId="0"/>
      <p:bldP spid="19662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C143F0-A757-4166-968D-6F90A4576077}"/>
              </a:ext>
            </a:extLst>
          </p:cNvPr>
          <p:cNvSpPr>
            <a:spLocks noGrp="1" noChangeArrowheads="1"/>
          </p:cNvSpPr>
          <p:nvPr>
            <p:ph type="title"/>
          </p:nvPr>
        </p:nvSpPr>
        <p:spPr/>
        <p:txBody>
          <a:bodyPr/>
          <a:lstStyle/>
          <a:p>
            <a:r>
              <a:rPr lang="en-GB" altLang="en-US"/>
              <a:t>The joule</a:t>
            </a:r>
          </a:p>
        </p:txBody>
      </p:sp>
      <p:sp>
        <p:nvSpPr>
          <p:cNvPr id="21507" name="Text Box 3">
            <a:extLst>
              <a:ext uri="{FF2B5EF4-FFF2-40B4-BE49-F238E27FC236}">
                <a16:creationId xmlns:a16="http://schemas.microsoft.com/office/drawing/2014/main" id="{E63CAB83-AADF-44BC-87C4-1D60395B4ECD}"/>
              </a:ext>
            </a:extLst>
          </p:cNvPr>
          <p:cNvSpPr txBox="1">
            <a:spLocks noChangeArrowheads="1"/>
          </p:cNvSpPr>
          <p:nvPr/>
        </p:nvSpPr>
        <p:spPr bwMode="auto">
          <a:xfrm>
            <a:off x="354013" y="773113"/>
            <a:ext cx="8326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work done on an object is measured in </a:t>
            </a:r>
            <a:r>
              <a:rPr lang="en-GB" altLang="en-US" b="1">
                <a:solidFill>
                  <a:srgbClr val="286DA6"/>
                </a:solidFill>
              </a:rPr>
              <a:t>joules</a:t>
            </a:r>
            <a:r>
              <a:rPr lang="en-GB" altLang="en-US">
                <a:solidFill>
                  <a:srgbClr val="010066"/>
                </a:solidFill>
              </a:rPr>
              <a:t>.</a:t>
            </a:r>
          </a:p>
        </p:txBody>
      </p:sp>
      <p:sp>
        <p:nvSpPr>
          <p:cNvPr id="196620" name="Text Box 128">
            <a:extLst>
              <a:ext uri="{FF2B5EF4-FFF2-40B4-BE49-F238E27FC236}">
                <a16:creationId xmlns:a16="http://schemas.microsoft.com/office/drawing/2014/main" id="{6A60FB67-A7FE-49C0-B7C5-0495FFF0D224}"/>
              </a:ext>
            </a:extLst>
          </p:cNvPr>
          <p:cNvSpPr txBox="1">
            <a:spLocks noChangeArrowheads="1"/>
          </p:cNvSpPr>
          <p:nvPr/>
        </p:nvSpPr>
        <p:spPr bwMode="auto">
          <a:xfrm>
            <a:off x="354013" y="1347788"/>
            <a:ext cx="849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One joule of work is done when a force of one </a:t>
            </a:r>
            <a:r>
              <a:rPr lang="en-GB" altLang="en-US" b="1" dirty="0">
                <a:solidFill>
                  <a:srgbClr val="286DA6"/>
                </a:solidFill>
              </a:rPr>
              <a:t>newton</a:t>
            </a:r>
            <a:r>
              <a:rPr lang="en-GB" altLang="en-US" dirty="0">
                <a:solidFill>
                  <a:srgbClr val="010066"/>
                </a:solidFill>
              </a:rPr>
              <a:t> causes a displacement of one </a:t>
            </a:r>
            <a:r>
              <a:rPr lang="en-GB" altLang="en-US" b="1" dirty="0">
                <a:solidFill>
                  <a:srgbClr val="286DA6"/>
                </a:solidFill>
              </a:rPr>
              <a:t>meter</a:t>
            </a:r>
            <a:r>
              <a:rPr lang="en-GB" altLang="en-US" dirty="0">
                <a:solidFill>
                  <a:srgbClr val="010066"/>
                </a:solidFill>
              </a:rPr>
              <a:t>.</a:t>
            </a:r>
          </a:p>
        </p:txBody>
      </p:sp>
      <p:sp>
        <p:nvSpPr>
          <p:cNvPr id="13" name="Text Box 127">
            <a:extLst>
              <a:ext uri="{FF2B5EF4-FFF2-40B4-BE49-F238E27FC236}">
                <a16:creationId xmlns:a16="http://schemas.microsoft.com/office/drawing/2014/main" id="{51058225-BA06-4DEC-AD5F-0EFA42D1521E}"/>
              </a:ext>
            </a:extLst>
          </p:cNvPr>
          <p:cNvSpPr txBox="1">
            <a:spLocks noChangeArrowheads="1"/>
          </p:cNvSpPr>
          <p:nvPr/>
        </p:nvSpPr>
        <p:spPr bwMode="auto">
          <a:xfrm>
            <a:off x="349250" y="2284413"/>
            <a:ext cx="864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means that one joule is equal to one </a:t>
            </a:r>
            <a:r>
              <a:rPr lang="en-GB" altLang="en-US" b="1" dirty="0">
                <a:solidFill>
                  <a:srgbClr val="286DA6"/>
                </a:solidFill>
              </a:rPr>
              <a:t>newton-meter</a:t>
            </a:r>
            <a:r>
              <a:rPr lang="en-GB" altLang="en-US" dirty="0">
                <a:solidFill>
                  <a:srgbClr val="010066"/>
                </a:solidFill>
              </a:rPr>
              <a:t>.</a:t>
            </a:r>
          </a:p>
        </p:txBody>
      </p:sp>
      <p:sp>
        <p:nvSpPr>
          <p:cNvPr id="14" name="Text Box 126">
            <a:extLst>
              <a:ext uri="{FF2B5EF4-FFF2-40B4-BE49-F238E27FC236}">
                <a16:creationId xmlns:a16="http://schemas.microsoft.com/office/drawing/2014/main" id="{07CB6AA3-7B91-4AD1-8320-894EACC14D19}"/>
              </a:ext>
            </a:extLst>
          </p:cNvPr>
          <p:cNvSpPr txBox="1">
            <a:spLocks noChangeArrowheads="1"/>
          </p:cNvSpPr>
          <p:nvPr/>
        </p:nvSpPr>
        <p:spPr bwMode="auto">
          <a:xfrm>
            <a:off x="347663" y="2876550"/>
            <a:ext cx="402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crate is pushed 2</a:t>
            </a:r>
            <a:r>
              <a:rPr lang="en-GB" altLang="en-US" sz="1000" dirty="0">
                <a:solidFill>
                  <a:srgbClr val="010066"/>
                </a:solidFill>
              </a:rPr>
              <a:t> </a:t>
            </a:r>
            <a:r>
              <a:rPr lang="en-GB" altLang="en-US" dirty="0">
                <a:solidFill>
                  <a:srgbClr val="010066"/>
                </a:solidFill>
              </a:rPr>
              <a:t>m by a force of 10</a:t>
            </a:r>
            <a:r>
              <a:rPr lang="en-GB" altLang="en-US" sz="1000" dirty="0">
                <a:solidFill>
                  <a:srgbClr val="010066"/>
                </a:solidFill>
              </a:rPr>
              <a:t> </a:t>
            </a:r>
            <a:r>
              <a:rPr lang="en-GB" altLang="en-US" dirty="0">
                <a:solidFill>
                  <a:srgbClr val="010066"/>
                </a:solidFill>
              </a:rPr>
              <a:t>N.</a:t>
            </a:r>
          </a:p>
        </p:txBody>
      </p:sp>
      <p:pic>
        <p:nvPicPr>
          <p:cNvPr id="16" name="Picture 15" descr="crate_large.png">
            <a:extLst>
              <a:ext uri="{FF2B5EF4-FFF2-40B4-BE49-F238E27FC236}">
                <a16:creationId xmlns:a16="http://schemas.microsoft.com/office/drawing/2014/main" id="{A2A2F053-C274-483E-8A62-2DE1FCCC6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3121025"/>
            <a:ext cx="39370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25">
            <a:extLst>
              <a:ext uri="{FF2B5EF4-FFF2-40B4-BE49-F238E27FC236}">
                <a16:creationId xmlns:a16="http://schemas.microsoft.com/office/drawing/2014/main" id="{071C4F23-68D3-4D4F-AA4E-18884047EFE0}"/>
              </a:ext>
            </a:extLst>
          </p:cNvPr>
          <p:cNvSpPr txBox="1">
            <a:spLocks noChangeArrowheads="1"/>
          </p:cNvSpPr>
          <p:nvPr/>
        </p:nvSpPr>
        <p:spPr bwMode="auto">
          <a:xfrm>
            <a:off x="347663" y="3824288"/>
            <a:ext cx="1801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work done </a:t>
            </a:r>
            <a:br>
              <a:rPr lang="en-GB" altLang="en-US">
                <a:solidFill>
                  <a:srgbClr val="010066"/>
                </a:solidFill>
              </a:rPr>
            </a:br>
            <a:r>
              <a:rPr lang="en-GB" altLang="en-US">
                <a:solidFill>
                  <a:srgbClr val="010066"/>
                </a:solidFill>
              </a:rPr>
              <a:t>on the crate </a:t>
            </a:r>
          </a:p>
        </p:txBody>
      </p:sp>
      <p:sp>
        <p:nvSpPr>
          <p:cNvPr id="21518" name="Text Box 124">
            <a:extLst>
              <a:ext uri="{FF2B5EF4-FFF2-40B4-BE49-F238E27FC236}">
                <a16:creationId xmlns:a16="http://schemas.microsoft.com/office/drawing/2014/main" id="{C2ADABD5-E4C2-42A8-A815-FA7009B85A12}"/>
              </a:ext>
            </a:extLst>
          </p:cNvPr>
          <p:cNvSpPr txBox="1">
            <a:spLocks noChangeArrowheads="1"/>
          </p:cNvSpPr>
          <p:nvPr/>
        </p:nvSpPr>
        <p:spPr bwMode="auto">
          <a:xfrm>
            <a:off x="2079625" y="4002088"/>
            <a:ext cx="271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 force × distance</a:t>
            </a:r>
          </a:p>
        </p:txBody>
      </p:sp>
      <p:sp>
        <p:nvSpPr>
          <p:cNvPr id="20" name="Text Box 123">
            <a:extLst>
              <a:ext uri="{FF2B5EF4-FFF2-40B4-BE49-F238E27FC236}">
                <a16:creationId xmlns:a16="http://schemas.microsoft.com/office/drawing/2014/main" id="{708BDB27-D619-439F-8C8B-A7B006E90ADF}"/>
              </a:ext>
            </a:extLst>
          </p:cNvPr>
          <p:cNvSpPr txBox="1">
            <a:spLocks noChangeArrowheads="1"/>
          </p:cNvSpPr>
          <p:nvPr/>
        </p:nvSpPr>
        <p:spPr bwMode="auto">
          <a:xfrm>
            <a:off x="2087739" y="4737100"/>
            <a:ext cx="2719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 10 × 2</a:t>
            </a:r>
          </a:p>
        </p:txBody>
      </p:sp>
      <p:sp>
        <p:nvSpPr>
          <p:cNvPr id="21" name="Text Box 122">
            <a:extLst>
              <a:ext uri="{FF2B5EF4-FFF2-40B4-BE49-F238E27FC236}">
                <a16:creationId xmlns:a16="http://schemas.microsoft.com/office/drawing/2014/main" id="{9F2E5130-2013-4B8A-82D5-57BFA7B2E43C}"/>
              </a:ext>
            </a:extLst>
          </p:cNvPr>
          <p:cNvSpPr txBox="1">
            <a:spLocks noChangeArrowheads="1"/>
          </p:cNvSpPr>
          <p:nvPr/>
        </p:nvSpPr>
        <p:spPr bwMode="auto">
          <a:xfrm>
            <a:off x="2087739" y="5299076"/>
            <a:ext cx="271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 </a:t>
            </a:r>
            <a:r>
              <a:rPr lang="en-GB" altLang="en-US" b="1" dirty="0">
                <a:solidFill>
                  <a:srgbClr val="286DA6"/>
                </a:solidFill>
              </a:rPr>
              <a:t>20</a:t>
            </a:r>
            <a:r>
              <a:rPr lang="en-GB" altLang="en-US" sz="1000" b="1" dirty="0">
                <a:solidFill>
                  <a:srgbClr val="286DA6"/>
                </a:solidFill>
              </a:rPr>
              <a:t> </a:t>
            </a:r>
            <a:r>
              <a:rPr lang="en-GB" altLang="en-US" b="1" dirty="0">
                <a:solidFill>
                  <a:srgbClr val="286DA6"/>
                </a:solidFill>
              </a:rPr>
              <a:t>J</a:t>
            </a:r>
          </a:p>
        </p:txBody>
      </p:sp>
      <p:sp>
        <p:nvSpPr>
          <p:cNvPr id="22" name="Text Box 121">
            <a:extLst>
              <a:ext uri="{FF2B5EF4-FFF2-40B4-BE49-F238E27FC236}">
                <a16:creationId xmlns:a16="http://schemas.microsoft.com/office/drawing/2014/main" id="{42E6BC7E-E6B4-4B98-8D27-6449CA4A5E8C}"/>
              </a:ext>
            </a:extLst>
          </p:cNvPr>
          <p:cNvSpPr txBox="1">
            <a:spLocks noChangeArrowheads="1"/>
          </p:cNvSpPr>
          <p:nvPr/>
        </p:nvSpPr>
        <p:spPr bwMode="auto">
          <a:xfrm>
            <a:off x="2085975" y="5862638"/>
            <a:ext cx="271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r>
              <a:rPr lang="en-GB" altLang="en-US" b="1">
                <a:solidFill>
                  <a:srgbClr val="286DA6"/>
                </a:solidFill>
              </a:rPr>
              <a:t>20</a:t>
            </a:r>
            <a:r>
              <a:rPr lang="en-GB" altLang="en-US" sz="1000" b="1">
                <a:solidFill>
                  <a:srgbClr val="286DA6"/>
                </a:solidFill>
              </a:rPr>
              <a:t> </a:t>
            </a:r>
            <a:r>
              <a:rPr lang="en-GB" altLang="en-US" b="1">
                <a:solidFill>
                  <a:srgbClr val="286DA6"/>
                </a:solidFill>
              </a:rPr>
              <a:t>N</a:t>
            </a:r>
            <a:r>
              <a:rPr lang="en-GB" altLang="en-US" sz="1000" b="1">
                <a:solidFill>
                  <a:srgbClr val="286DA6"/>
                </a:solidFill>
              </a:rPr>
              <a:t> </a:t>
            </a:r>
            <a:r>
              <a:rPr lang="en-GB" altLang="en-US" b="1">
                <a:solidFill>
                  <a:srgbClr val="286DA6"/>
                </a:solidFill>
              </a:rPr>
              <a:t>m</a:t>
            </a:r>
          </a:p>
        </p:txBody>
      </p:sp>
      <p:pic>
        <p:nvPicPr>
          <p:cNvPr id="15" name="Picture 19">
            <a:hlinkClick r:id="" action="ppaction://hlinkshowjump?jump=nextslide"/>
            <a:extLst>
              <a:ext uri="{FF2B5EF4-FFF2-40B4-BE49-F238E27FC236}">
                <a16:creationId xmlns:a16="http://schemas.microsoft.com/office/drawing/2014/main" id="{0F24C197-92ED-4D5F-AB28-206A7DABDC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B9DF9BE2-8B74-4002-93AF-FECD2CEF7B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1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p:bldP spid="13" grpId="0"/>
      <p:bldP spid="14" grpId="0"/>
      <p:bldP spid="21517" grpId="0"/>
      <p:bldP spid="21518"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14413</TotalTime>
  <Words>1584</Words>
  <Application>Microsoft Office PowerPoint</Application>
  <PresentationFormat>On-screen Show (4:3)</PresentationFormat>
  <Paragraphs>169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6_Default Design</vt:lpstr>
      <vt:lpstr>Work and Power</vt:lpstr>
      <vt:lpstr>Information</vt:lpstr>
      <vt:lpstr>What is work?</vt:lpstr>
      <vt:lpstr>Work and energy</vt:lpstr>
      <vt:lpstr>Work against friction</vt:lpstr>
      <vt:lpstr>Work and shuttle re-entry</vt:lpstr>
      <vt:lpstr>What factors affect work done?</vt:lpstr>
      <vt:lpstr>How is work calculated?</vt:lpstr>
      <vt:lpstr>The joule</vt:lpstr>
      <vt:lpstr>Calculating work done question 1</vt:lpstr>
      <vt:lpstr>Calculating work done question 2</vt:lpstr>
      <vt:lpstr>Work, force, distance calculations</vt:lpstr>
      <vt:lpstr>Work and energy: true or false?</vt:lpstr>
      <vt:lpstr>Which is most powerful?</vt:lpstr>
      <vt:lpstr>How is power calculated?</vt:lpstr>
      <vt:lpstr>How is power calculated?</vt:lpstr>
      <vt:lpstr>Calculating power question 1</vt:lpstr>
      <vt:lpstr>Calculating power question 2</vt:lpstr>
      <vt:lpstr>Power, work and time calculations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and Power</dc:title>
  <dc:subject>Boardworks High School Physical Science</dc:subject>
  <dc:creator>Boardworks</dc:creator>
  <cp:lastModifiedBy>Tim Crilly</cp:lastModifiedBy>
  <cp:revision>537</cp:revision>
  <dcterms:created xsi:type="dcterms:W3CDTF">2003-10-06T13:07:42Z</dcterms:created>
  <dcterms:modified xsi:type="dcterms:W3CDTF">2019-01-31T15:32:13Z</dcterms:modified>
</cp:coreProperties>
</file>